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7" r:id="rId2"/>
    <p:sldMasterId id="2147483723" r:id="rId3"/>
  </p:sldMasterIdLst>
  <p:notesMasterIdLst>
    <p:notesMasterId r:id="rId38"/>
  </p:notesMasterIdLst>
  <p:handoutMasterIdLst>
    <p:handoutMasterId r:id="rId39"/>
  </p:handoutMasterIdLst>
  <p:sldIdLst>
    <p:sldId id="405" r:id="rId4"/>
    <p:sldId id="372" r:id="rId5"/>
    <p:sldId id="373" r:id="rId6"/>
    <p:sldId id="369" r:id="rId7"/>
    <p:sldId id="377" r:id="rId8"/>
    <p:sldId id="334" r:id="rId9"/>
    <p:sldId id="362" r:id="rId10"/>
    <p:sldId id="363" r:id="rId11"/>
    <p:sldId id="364" r:id="rId12"/>
    <p:sldId id="388" r:id="rId13"/>
    <p:sldId id="389" r:id="rId14"/>
    <p:sldId id="390" r:id="rId15"/>
    <p:sldId id="391" r:id="rId16"/>
    <p:sldId id="413" r:id="rId17"/>
    <p:sldId id="374" r:id="rId18"/>
    <p:sldId id="392" r:id="rId19"/>
    <p:sldId id="393" r:id="rId20"/>
    <p:sldId id="394" r:id="rId21"/>
    <p:sldId id="412" r:id="rId22"/>
    <p:sldId id="411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6" r:id="rId31"/>
    <p:sldId id="407" r:id="rId32"/>
    <p:sldId id="408" r:id="rId33"/>
    <p:sldId id="409" r:id="rId34"/>
    <p:sldId id="410" r:id="rId35"/>
    <p:sldId id="404" r:id="rId36"/>
    <p:sldId id="40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4A1"/>
    <a:srgbClr val="5AABFA"/>
    <a:srgbClr val="00A7A0"/>
    <a:srgbClr val="4D2466"/>
    <a:srgbClr val="82D1CD"/>
    <a:srgbClr val="AA2087"/>
    <a:srgbClr val="81297D"/>
    <a:srgbClr val="66ADAB"/>
    <a:srgbClr val="AC72E6"/>
    <a:srgbClr val="1C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 autoAdjust="0"/>
    <p:restoredTop sz="94547" autoAdjust="0"/>
  </p:normalViewPr>
  <p:slideViewPr>
    <p:cSldViewPr snapToGrid="0">
      <p:cViewPr varScale="1">
        <p:scale>
          <a:sx n="99" d="100"/>
          <a:sy n="99" d="100"/>
        </p:scale>
        <p:origin x="121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8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744C3F-F73C-EE4D-B5EC-70C945D2EE82}" type="doc">
      <dgm:prSet loTypeId="urn:microsoft.com/office/officeart/2005/8/layout/cycle1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DA12C-C645-D649-A35F-7F56B8548E50}">
      <dgm:prSet phldrT="[Text]" custT="1"/>
      <dgm:spPr/>
      <dgm:t>
        <a:bodyPr/>
        <a:lstStyle/>
        <a:p>
          <a:r>
            <a:rPr lang="en-US" sz="2000" b="1" dirty="0"/>
            <a:t>Buy</a:t>
          </a:r>
        </a:p>
      </dgm:t>
    </dgm:pt>
    <dgm:pt modelId="{905127C7-5F5D-1146-BDE3-66C21347B1CD}" type="parTrans" cxnId="{20A4ED0E-7BE9-0145-AD9F-D475B1E0E949}">
      <dgm:prSet/>
      <dgm:spPr/>
      <dgm:t>
        <a:bodyPr/>
        <a:lstStyle/>
        <a:p>
          <a:endParaRPr lang="en-US" sz="2000"/>
        </a:p>
      </dgm:t>
    </dgm:pt>
    <dgm:pt modelId="{962C6B4A-7A17-634A-B552-D40636D4F363}" type="sibTrans" cxnId="{20A4ED0E-7BE9-0145-AD9F-D475B1E0E949}">
      <dgm:prSet/>
      <dgm:spPr/>
      <dgm:t>
        <a:bodyPr/>
        <a:lstStyle/>
        <a:p>
          <a:endParaRPr lang="en-US" sz="2000"/>
        </a:p>
      </dgm:t>
    </dgm:pt>
    <dgm:pt modelId="{AEEA43E8-39FD-9F49-A0B6-D43510E563AF}">
      <dgm:prSet phldrT="[Text]" custT="1"/>
      <dgm:spPr/>
      <dgm:t>
        <a:bodyPr/>
        <a:lstStyle/>
        <a:p>
          <a:r>
            <a:rPr lang="en-US" sz="2000" b="1" dirty="0"/>
            <a:t>Manage</a:t>
          </a:r>
        </a:p>
      </dgm:t>
    </dgm:pt>
    <dgm:pt modelId="{B0AD1400-59EB-724F-ADE2-631CF0D82F88}" type="parTrans" cxnId="{1A39C6D7-90FF-C942-A369-31CED516D796}">
      <dgm:prSet/>
      <dgm:spPr/>
      <dgm:t>
        <a:bodyPr/>
        <a:lstStyle/>
        <a:p>
          <a:endParaRPr lang="en-US" sz="2000"/>
        </a:p>
      </dgm:t>
    </dgm:pt>
    <dgm:pt modelId="{474C3155-7613-8140-AE04-877C62D23887}" type="sibTrans" cxnId="{1A39C6D7-90FF-C942-A369-31CED516D796}">
      <dgm:prSet/>
      <dgm:spPr/>
      <dgm:t>
        <a:bodyPr/>
        <a:lstStyle/>
        <a:p>
          <a:endParaRPr lang="en-US" sz="2000"/>
        </a:p>
      </dgm:t>
    </dgm:pt>
    <dgm:pt modelId="{C69D1637-58AF-2D44-B544-6F582704F559}">
      <dgm:prSet phldrT="[Text]" custT="1"/>
      <dgm:spPr/>
      <dgm:t>
        <a:bodyPr/>
        <a:lstStyle/>
        <a:p>
          <a:r>
            <a:rPr lang="en-US" sz="2000" b="1" dirty="0"/>
            <a:t>Plan</a:t>
          </a:r>
        </a:p>
      </dgm:t>
    </dgm:pt>
    <dgm:pt modelId="{7FE6AC66-10F3-9E46-98D2-56411B8B637D}" type="parTrans" cxnId="{36778871-FB1D-B849-81F4-20C34F350356}">
      <dgm:prSet/>
      <dgm:spPr/>
      <dgm:t>
        <a:bodyPr/>
        <a:lstStyle/>
        <a:p>
          <a:endParaRPr lang="en-US" sz="2000"/>
        </a:p>
      </dgm:t>
    </dgm:pt>
    <dgm:pt modelId="{D4B1516A-59CE-AC4D-9AB2-E9016368C0CC}" type="sibTrans" cxnId="{36778871-FB1D-B849-81F4-20C34F350356}">
      <dgm:prSet/>
      <dgm:spPr/>
      <dgm:t>
        <a:bodyPr/>
        <a:lstStyle/>
        <a:p>
          <a:endParaRPr lang="en-US" sz="2000"/>
        </a:p>
      </dgm:t>
    </dgm:pt>
    <dgm:pt modelId="{937A78B5-A0FC-434D-BE47-996C39BB8C23}" type="pres">
      <dgm:prSet presAssocID="{84744C3F-F73C-EE4D-B5EC-70C945D2EE8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655359-F2A5-414F-B9CC-F5EC53516F63}" type="pres">
      <dgm:prSet presAssocID="{580DA12C-C645-D649-A35F-7F56B8548E50}" presName="dummy" presStyleCnt="0"/>
      <dgm:spPr/>
    </dgm:pt>
    <dgm:pt modelId="{5F2447EA-4ED0-944A-A3A0-6439508E220B}" type="pres">
      <dgm:prSet presAssocID="{580DA12C-C645-D649-A35F-7F56B8548E50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DBB1B-17CB-C24A-AABB-26B27C3033EF}" type="pres">
      <dgm:prSet presAssocID="{962C6B4A-7A17-634A-B552-D40636D4F363}" presName="sibTrans" presStyleLbl="node1" presStyleIdx="0" presStyleCnt="3"/>
      <dgm:spPr/>
      <dgm:t>
        <a:bodyPr/>
        <a:lstStyle/>
        <a:p>
          <a:endParaRPr lang="en-US"/>
        </a:p>
      </dgm:t>
    </dgm:pt>
    <dgm:pt modelId="{2EAD42A7-2423-5A48-B8F6-198707B9E7D9}" type="pres">
      <dgm:prSet presAssocID="{AEEA43E8-39FD-9F49-A0B6-D43510E563AF}" presName="dummy" presStyleCnt="0"/>
      <dgm:spPr/>
    </dgm:pt>
    <dgm:pt modelId="{3971BE24-D9C6-2149-82A2-AEDF6BE8A72D}" type="pres">
      <dgm:prSet presAssocID="{AEEA43E8-39FD-9F49-A0B6-D43510E563AF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E04113-8E18-8D48-B786-172355F70CCF}" type="pres">
      <dgm:prSet presAssocID="{474C3155-7613-8140-AE04-877C62D23887}" presName="sibTrans" presStyleLbl="node1" presStyleIdx="1" presStyleCnt="3"/>
      <dgm:spPr/>
      <dgm:t>
        <a:bodyPr/>
        <a:lstStyle/>
        <a:p>
          <a:endParaRPr lang="en-US"/>
        </a:p>
      </dgm:t>
    </dgm:pt>
    <dgm:pt modelId="{161C2665-5C99-E74B-8D55-77E31807D0E1}" type="pres">
      <dgm:prSet presAssocID="{C69D1637-58AF-2D44-B544-6F582704F559}" presName="dummy" presStyleCnt="0"/>
      <dgm:spPr/>
    </dgm:pt>
    <dgm:pt modelId="{31C358AD-79CE-DE49-ACE6-107A2F5078DB}" type="pres">
      <dgm:prSet presAssocID="{C69D1637-58AF-2D44-B544-6F582704F559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B810BD-5E17-B04E-810E-C010D550D17E}" type="pres">
      <dgm:prSet presAssocID="{D4B1516A-59CE-AC4D-9AB2-E9016368C0CC}" presName="sibTrans" presStyleLbl="node1" presStyleIdx="2" presStyleCnt="3" custScaleX="124321"/>
      <dgm:spPr/>
      <dgm:t>
        <a:bodyPr/>
        <a:lstStyle/>
        <a:p>
          <a:endParaRPr lang="en-US"/>
        </a:p>
      </dgm:t>
    </dgm:pt>
  </dgm:ptLst>
  <dgm:cxnLst>
    <dgm:cxn modelId="{584C8D27-1B4F-5A45-AA94-324A95C20AE3}" type="presOf" srcId="{AEEA43E8-39FD-9F49-A0B6-D43510E563AF}" destId="{3971BE24-D9C6-2149-82A2-AEDF6BE8A72D}" srcOrd="0" destOrd="0" presId="urn:microsoft.com/office/officeart/2005/8/layout/cycle1"/>
    <dgm:cxn modelId="{DE7E837A-C42A-6B41-941E-731894A5BD71}" type="presOf" srcId="{474C3155-7613-8140-AE04-877C62D23887}" destId="{1DE04113-8E18-8D48-B786-172355F70CCF}" srcOrd="0" destOrd="0" presId="urn:microsoft.com/office/officeart/2005/8/layout/cycle1"/>
    <dgm:cxn modelId="{1A39C6D7-90FF-C942-A369-31CED516D796}" srcId="{84744C3F-F73C-EE4D-B5EC-70C945D2EE82}" destId="{AEEA43E8-39FD-9F49-A0B6-D43510E563AF}" srcOrd="1" destOrd="0" parTransId="{B0AD1400-59EB-724F-ADE2-631CF0D82F88}" sibTransId="{474C3155-7613-8140-AE04-877C62D23887}"/>
    <dgm:cxn modelId="{36778871-FB1D-B849-81F4-20C34F350356}" srcId="{84744C3F-F73C-EE4D-B5EC-70C945D2EE82}" destId="{C69D1637-58AF-2D44-B544-6F582704F559}" srcOrd="2" destOrd="0" parTransId="{7FE6AC66-10F3-9E46-98D2-56411B8B637D}" sibTransId="{D4B1516A-59CE-AC4D-9AB2-E9016368C0CC}"/>
    <dgm:cxn modelId="{D10A665E-E2B6-9544-BFD9-01D5E25286AD}" type="presOf" srcId="{962C6B4A-7A17-634A-B552-D40636D4F363}" destId="{6EADBB1B-17CB-C24A-AABB-26B27C3033EF}" srcOrd="0" destOrd="0" presId="urn:microsoft.com/office/officeart/2005/8/layout/cycle1"/>
    <dgm:cxn modelId="{20A4ED0E-7BE9-0145-AD9F-D475B1E0E949}" srcId="{84744C3F-F73C-EE4D-B5EC-70C945D2EE82}" destId="{580DA12C-C645-D649-A35F-7F56B8548E50}" srcOrd="0" destOrd="0" parTransId="{905127C7-5F5D-1146-BDE3-66C21347B1CD}" sibTransId="{962C6B4A-7A17-634A-B552-D40636D4F363}"/>
    <dgm:cxn modelId="{FCCE9287-8813-424D-9943-E509D65DA5C8}" type="presOf" srcId="{C69D1637-58AF-2D44-B544-6F582704F559}" destId="{31C358AD-79CE-DE49-ACE6-107A2F5078DB}" srcOrd="0" destOrd="0" presId="urn:microsoft.com/office/officeart/2005/8/layout/cycle1"/>
    <dgm:cxn modelId="{3671C3EA-7717-2648-978A-209075BF60E3}" type="presOf" srcId="{580DA12C-C645-D649-A35F-7F56B8548E50}" destId="{5F2447EA-4ED0-944A-A3A0-6439508E220B}" srcOrd="0" destOrd="0" presId="urn:microsoft.com/office/officeart/2005/8/layout/cycle1"/>
    <dgm:cxn modelId="{3F6AB45A-07AD-1F4E-AB6F-DDBA7E9B0077}" type="presOf" srcId="{84744C3F-F73C-EE4D-B5EC-70C945D2EE82}" destId="{937A78B5-A0FC-434D-BE47-996C39BB8C23}" srcOrd="0" destOrd="0" presId="urn:microsoft.com/office/officeart/2005/8/layout/cycle1"/>
    <dgm:cxn modelId="{2BB62C04-6201-1F4E-8581-EB8AFF86C614}" type="presOf" srcId="{D4B1516A-59CE-AC4D-9AB2-E9016368C0CC}" destId="{50B810BD-5E17-B04E-810E-C010D550D17E}" srcOrd="0" destOrd="0" presId="urn:microsoft.com/office/officeart/2005/8/layout/cycle1"/>
    <dgm:cxn modelId="{4BBB0EAA-E3BD-0C4E-A2D0-933F7E689BA3}" type="presParOf" srcId="{937A78B5-A0FC-434D-BE47-996C39BB8C23}" destId="{F4655359-F2A5-414F-B9CC-F5EC53516F63}" srcOrd="0" destOrd="0" presId="urn:microsoft.com/office/officeart/2005/8/layout/cycle1"/>
    <dgm:cxn modelId="{A27D51D0-52D6-4448-927D-7F2EA78D3F7F}" type="presParOf" srcId="{937A78B5-A0FC-434D-BE47-996C39BB8C23}" destId="{5F2447EA-4ED0-944A-A3A0-6439508E220B}" srcOrd="1" destOrd="0" presId="urn:microsoft.com/office/officeart/2005/8/layout/cycle1"/>
    <dgm:cxn modelId="{D73369AD-F9F1-D94B-9F1D-1BBEEFD0D4D3}" type="presParOf" srcId="{937A78B5-A0FC-434D-BE47-996C39BB8C23}" destId="{6EADBB1B-17CB-C24A-AABB-26B27C3033EF}" srcOrd="2" destOrd="0" presId="urn:microsoft.com/office/officeart/2005/8/layout/cycle1"/>
    <dgm:cxn modelId="{4E0FD0D1-0335-E54D-8928-B0596D0C922B}" type="presParOf" srcId="{937A78B5-A0FC-434D-BE47-996C39BB8C23}" destId="{2EAD42A7-2423-5A48-B8F6-198707B9E7D9}" srcOrd="3" destOrd="0" presId="urn:microsoft.com/office/officeart/2005/8/layout/cycle1"/>
    <dgm:cxn modelId="{82A37926-3BF6-8A4D-9FDA-41116EBE1AAC}" type="presParOf" srcId="{937A78B5-A0FC-434D-BE47-996C39BB8C23}" destId="{3971BE24-D9C6-2149-82A2-AEDF6BE8A72D}" srcOrd="4" destOrd="0" presId="urn:microsoft.com/office/officeart/2005/8/layout/cycle1"/>
    <dgm:cxn modelId="{765B86FA-53D0-9B4B-AFA3-1EA0FCB6FE85}" type="presParOf" srcId="{937A78B5-A0FC-434D-BE47-996C39BB8C23}" destId="{1DE04113-8E18-8D48-B786-172355F70CCF}" srcOrd="5" destOrd="0" presId="urn:microsoft.com/office/officeart/2005/8/layout/cycle1"/>
    <dgm:cxn modelId="{A72C7408-04F0-1542-B8F5-D04ADEF5A05A}" type="presParOf" srcId="{937A78B5-A0FC-434D-BE47-996C39BB8C23}" destId="{161C2665-5C99-E74B-8D55-77E31807D0E1}" srcOrd="6" destOrd="0" presId="urn:microsoft.com/office/officeart/2005/8/layout/cycle1"/>
    <dgm:cxn modelId="{F4C6B576-BE33-6A48-A5ED-F01A355236BE}" type="presParOf" srcId="{937A78B5-A0FC-434D-BE47-996C39BB8C23}" destId="{31C358AD-79CE-DE49-ACE6-107A2F5078DB}" srcOrd="7" destOrd="0" presId="urn:microsoft.com/office/officeart/2005/8/layout/cycle1"/>
    <dgm:cxn modelId="{89731DB5-8D05-E047-B749-8E59B7F7D435}" type="presParOf" srcId="{937A78B5-A0FC-434D-BE47-996C39BB8C23}" destId="{50B810BD-5E17-B04E-810E-C010D550D17E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447EA-4ED0-944A-A3A0-6439508E220B}">
      <dsp:nvSpPr>
        <dsp:cNvPr id="0" name=""/>
        <dsp:cNvSpPr/>
      </dsp:nvSpPr>
      <dsp:spPr>
        <a:xfrm>
          <a:off x="4596754" y="363021"/>
          <a:ext cx="1851350" cy="185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Buy</a:t>
          </a:r>
        </a:p>
      </dsp:txBody>
      <dsp:txXfrm>
        <a:off x="4596754" y="363021"/>
        <a:ext cx="1851350" cy="1851350"/>
      </dsp:txXfrm>
    </dsp:sp>
    <dsp:sp modelId="{6EADBB1B-17CB-C24A-AABB-26B27C3033EF}">
      <dsp:nvSpPr>
        <dsp:cNvPr id="0" name=""/>
        <dsp:cNvSpPr/>
      </dsp:nvSpPr>
      <dsp:spPr>
        <a:xfrm>
          <a:off x="1777848" y="-963"/>
          <a:ext cx="4376447" cy="4376447"/>
        </a:xfrm>
        <a:prstGeom prst="circularArrow">
          <a:avLst>
            <a:gd name="adj1" fmla="val 8249"/>
            <a:gd name="adj2" fmla="val 576163"/>
            <a:gd name="adj3" fmla="val 2963643"/>
            <a:gd name="adj4" fmla="val 51865"/>
            <a:gd name="adj5" fmla="val 962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71BE24-D9C6-2149-82A2-AEDF6BE8A72D}">
      <dsp:nvSpPr>
        <dsp:cNvPr id="0" name=""/>
        <dsp:cNvSpPr/>
      </dsp:nvSpPr>
      <dsp:spPr>
        <a:xfrm>
          <a:off x="3040397" y="3058710"/>
          <a:ext cx="1851350" cy="185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Manage</a:t>
          </a:r>
        </a:p>
      </dsp:txBody>
      <dsp:txXfrm>
        <a:off x="3040397" y="3058710"/>
        <a:ext cx="1851350" cy="1851350"/>
      </dsp:txXfrm>
    </dsp:sp>
    <dsp:sp modelId="{1DE04113-8E18-8D48-B786-172355F70CCF}">
      <dsp:nvSpPr>
        <dsp:cNvPr id="0" name=""/>
        <dsp:cNvSpPr/>
      </dsp:nvSpPr>
      <dsp:spPr>
        <a:xfrm>
          <a:off x="1777848" y="-963"/>
          <a:ext cx="4376447" cy="4376447"/>
        </a:xfrm>
        <a:prstGeom prst="circularArrow">
          <a:avLst>
            <a:gd name="adj1" fmla="val 8249"/>
            <a:gd name="adj2" fmla="val 576163"/>
            <a:gd name="adj3" fmla="val 10171971"/>
            <a:gd name="adj4" fmla="val 7260194"/>
            <a:gd name="adj5" fmla="val 962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C358AD-79CE-DE49-ACE6-107A2F5078DB}">
      <dsp:nvSpPr>
        <dsp:cNvPr id="0" name=""/>
        <dsp:cNvSpPr/>
      </dsp:nvSpPr>
      <dsp:spPr>
        <a:xfrm>
          <a:off x="1484040" y="363021"/>
          <a:ext cx="1851350" cy="185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Plan</a:t>
          </a:r>
        </a:p>
      </dsp:txBody>
      <dsp:txXfrm>
        <a:off x="1484040" y="363021"/>
        <a:ext cx="1851350" cy="1851350"/>
      </dsp:txXfrm>
    </dsp:sp>
    <dsp:sp modelId="{50B810BD-5E17-B04E-810E-C010D550D17E}">
      <dsp:nvSpPr>
        <dsp:cNvPr id="0" name=""/>
        <dsp:cNvSpPr/>
      </dsp:nvSpPr>
      <dsp:spPr>
        <a:xfrm>
          <a:off x="1245650" y="-963"/>
          <a:ext cx="5440843" cy="4376447"/>
        </a:xfrm>
        <a:prstGeom prst="circularArrow">
          <a:avLst>
            <a:gd name="adj1" fmla="val 8249"/>
            <a:gd name="adj2" fmla="val 576163"/>
            <a:gd name="adj3" fmla="val 16856522"/>
            <a:gd name="adj4" fmla="val 14967314"/>
            <a:gd name="adj5" fmla="val 962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4624D-466C-2042-8A0A-5AA56DE2DC64}" type="datetimeFigureOut">
              <a:rPr lang="en-US" smtClean="0"/>
              <a:t>12/14/17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DEB12-1E7D-7842-B661-53C9BBB77766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3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0D7BC-41EB-DC45-939C-558E874D2743}" type="datetimeFigureOut">
              <a:rPr lang="en-US" smtClean="0"/>
              <a:t>12/14/17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9C4E9-9815-2C4B-8773-F08204D37298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35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Graphical view of the capabilities </a:t>
            </a:r>
            <a:r>
              <a:rPr lang="mr-IN" baseline="0" dirty="0" smtClean="0"/>
              <a:t>–</a:t>
            </a:r>
            <a:r>
              <a:rPr lang="en-US" baseline="0" dirty="0" smtClean="0"/>
              <a:t> talk through the layers </a:t>
            </a:r>
          </a:p>
          <a:p>
            <a:pPr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mr-IN" baseline="0" dirty="0" smtClean="0"/>
              <a:t>…</a:t>
            </a:r>
            <a:r>
              <a:rPr lang="en-US" baseline="0" dirty="0" smtClean="0"/>
              <a:t> plus, CAM capability for multi-cloud orchestration </a:t>
            </a:r>
          </a:p>
          <a:p>
            <a:pPr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*****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/>
          <a:lstStyle/>
          <a:p>
            <a:fld id="{0529C4E9-9815-2C4B-8773-F08204D37298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12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Graphical view of the capabilities </a:t>
            </a:r>
            <a:r>
              <a:rPr lang="mr-IN" baseline="0" dirty="0" smtClean="0"/>
              <a:t>–</a:t>
            </a:r>
            <a:r>
              <a:rPr lang="en-US" baseline="0" dirty="0" smtClean="0"/>
              <a:t> talk through the layers </a:t>
            </a:r>
          </a:p>
          <a:p>
            <a:pPr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mr-IN" baseline="0" dirty="0" smtClean="0"/>
              <a:t>…</a:t>
            </a:r>
            <a:r>
              <a:rPr lang="en-US" baseline="0" dirty="0" smtClean="0"/>
              <a:t> plus, CAM capability for multi-cloud orchestration </a:t>
            </a:r>
          </a:p>
          <a:p>
            <a:pPr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*****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/>
          <a:lstStyle/>
          <a:p>
            <a:fld id="{0529C4E9-9815-2C4B-8773-F08204D37298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209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4B9856-5979-4AF6-A2D2-61CBC25D02F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36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C386C-A396-F84D-B9C5-957E34453248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8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C386C-A396-F84D-B9C5-957E3445324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10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C386C-A396-F84D-B9C5-957E34453248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39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887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75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93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/>
          <a:lstStyle/>
          <a:p>
            <a:fld id="{DA0C386C-A396-F84D-B9C5-957E34453248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313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Graphical view of the capabilities </a:t>
            </a:r>
            <a:r>
              <a:rPr lang="mr-IN" baseline="0" dirty="0" smtClean="0"/>
              <a:t>–</a:t>
            </a:r>
            <a:r>
              <a:rPr lang="en-US" baseline="0" dirty="0" smtClean="0"/>
              <a:t> talk through the layers </a:t>
            </a:r>
          </a:p>
          <a:p>
            <a:pPr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mr-IN" baseline="0" dirty="0" smtClean="0"/>
              <a:t>…</a:t>
            </a:r>
            <a:r>
              <a:rPr lang="en-US" baseline="0" dirty="0" smtClean="0"/>
              <a:t> plus, CAM capability for multi-cloud orchestration </a:t>
            </a:r>
          </a:p>
          <a:p>
            <a:pPr defTabSz="93177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0" dirty="0" smtClean="0"/>
              <a:t>*****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/>
          <a:lstStyle/>
          <a:p>
            <a:fld id="{0529C4E9-9815-2C4B-8773-F08204D37298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6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6095999" y="0"/>
            <a:ext cx="4549261" cy="6858000"/>
          </a:xfrm>
          <a:prstGeom prst="rect">
            <a:avLst/>
          </a:prstGeom>
          <a:solidFill>
            <a:srgbClr val="1C3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B8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0655121" y="0"/>
            <a:ext cx="1536879" cy="6858000"/>
          </a:xfrm>
          <a:prstGeom prst="rect">
            <a:avLst/>
          </a:prstGeom>
          <a:solidFill>
            <a:srgbClr val="E4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96885"/>
            <a:ext cx="5152880" cy="521222"/>
          </a:xfrm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70021" y="2952333"/>
            <a:ext cx="5152880" cy="864461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Presenter Title Line 1</a:t>
            </a:r>
            <a:br>
              <a:rPr lang="en-US" dirty="0" smtClean="0"/>
            </a:br>
            <a:r>
              <a:rPr lang="en-US" dirty="0" smtClean="0"/>
              <a:t>Presenter Title Line 2</a:t>
            </a:r>
            <a:endParaRPr lang="en-US" dirty="0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70021" y="4041545"/>
            <a:ext cx="5152880" cy="864461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Sub-title can go here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Sub-title extra line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81" y="6240077"/>
            <a:ext cx="675559" cy="273859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951E195B-C98E-3342-B416-67133422DF17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16" name="Subtitle 2"/>
          <p:cNvSpPr txBox="1">
            <a:spLocks/>
          </p:cNvSpPr>
          <p:nvPr userDrawn="1"/>
        </p:nvSpPr>
        <p:spPr>
          <a:xfrm>
            <a:off x="6354395" y="290370"/>
            <a:ext cx="2722806" cy="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000" dirty="0" smtClean="0">
                <a:solidFill>
                  <a:schemeClr val="bg1"/>
                </a:solidFill>
                <a:latin typeface="Arial" charset="0"/>
              </a:rPr>
              <a:t>InterConnect</a:t>
            </a:r>
            <a:endParaRPr lang="en-US" sz="3000" baseline="0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6354395" y="708239"/>
            <a:ext cx="2722806" cy="422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000" kern="1200" spc="-30" dirty="0" smtClean="0">
                <a:solidFill>
                  <a:schemeClr val="bg1"/>
                </a:solidFill>
                <a:latin typeface="Arial" charset="0"/>
              </a:rPr>
              <a:t>2017</a:t>
            </a:r>
            <a:endParaRPr lang="en-US" sz="3000" kern="1200" spc="-30" baseline="0" dirty="0" smtClean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245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2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1928" y="5067740"/>
            <a:ext cx="3134169" cy="1211475"/>
          </a:xfrm>
        </p:spPr>
        <p:txBody>
          <a:bodyPr lIns="0">
            <a:noAutofit/>
          </a:bodyPr>
          <a:lstStyle>
            <a:lvl1pPr marL="0" indent="0" fontAlgn="t">
              <a:lnSpc>
                <a:spcPts val="2700"/>
              </a:lnSpc>
              <a:buFontTx/>
              <a:buNone/>
              <a:defRPr sz="2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 smtClean="0"/>
              <a:t>Caption for image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91928" y="1320800"/>
            <a:ext cx="4935081" cy="3369364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512775" y="1320800"/>
            <a:ext cx="4935081" cy="3369364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12775" y="5067740"/>
            <a:ext cx="3134169" cy="1211475"/>
          </a:xfrm>
        </p:spPr>
        <p:txBody>
          <a:bodyPr lIns="0">
            <a:noAutofit/>
          </a:bodyPr>
          <a:lstStyle>
            <a:lvl1pPr marL="0" indent="0" fontAlgn="t">
              <a:lnSpc>
                <a:spcPts val="2700"/>
              </a:lnSpc>
              <a:buFontTx/>
              <a:buNone/>
              <a:defRPr sz="2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 smtClean="0"/>
              <a:t>Caption for image goes here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22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E04CA63-DBC0-3146-9B60-6052C9E47252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70021" y="1206605"/>
            <a:ext cx="5027021" cy="4248991"/>
          </a:xfrm>
        </p:spPr>
        <p:txBody>
          <a:bodyPr>
            <a:noAutofit/>
          </a:bodyPr>
          <a:lstStyle>
            <a:lvl1pPr marL="0" indent="0" fontAlgn="t">
              <a:lnSpc>
                <a:spcPts val="27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 smtClean="0"/>
              <a:t>Copy goes here lorem ipsum </a:t>
            </a:r>
            <a:r>
              <a:rPr lang="en-US" dirty="0" err="1" smtClean="0"/>
              <a:t>dolar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lorem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convallis lacus </a:t>
            </a:r>
            <a:r>
              <a:rPr lang="en-US" dirty="0" err="1" smtClean="0"/>
              <a:t>sodales</a:t>
            </a:r>
            <a:r>
              <a:rPr lang="en-US" dirty="0" smtClean="0"/>
              <a:t> in.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0834" y="0"/>
            <a:ext cx="6091306" cy="6858000"/>
          </a:xfrm>
          <a:solidFill>
            <a:srgbClr val="F1EDED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n>
                  <a:noFill/>
                </a:ln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17FEC50C-004A-0442-BE82-C2E5026065AA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1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hart Placeholder 14"/>
          <p:cNvSpPr>
            <a:spLocks noGrp="1"/>
          </p:cNvSpPr>
          <p:nvPr>
            <p:ph type="chart" sz="quarter" idx="13" hasCustomPrompt="1"/>
          </p:nvPr>
        </p:nvSpPr>
        <p:spPr>
          <a:xfrm>
            <a:off x="391928" y="1227803"/>
            <a:ext cx="11406985" cy="5243860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Click icon and choose templates to insert bar chart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E30DE407-48FD-3F4C-BC3E-F50BE3385AA5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Don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1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3" hasCustomPrompt="1"/>
          </p:nvPr>
        </p:nvSpPr>
        <p:spPr>
          <a:xfrm>
            <a:off x="6468954" y="345125"/>
            <a:ext cx="5318234" cy="61265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Click icon and choose templates to insert donut chart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70022" y="1222935"/>
            <a:ext cx="3282253" cy="5013220"/>
          </a:xfrm>
        </p:spPr>
        <p:txBody>
          <a:bodyPr>
            <a:noAutofit/>
          </a:bodyPr>
          <a:lstStyle>
            <a:lvl1pPr marL="0" indent="0" fontAlgn="t">
              <a:lnSpc>
                <a:spcPts val="27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 smtClean="0"/>
              <a:t>Copy goes here lorem ipsum </a:t>
            </a:r>
            <a:r>
              <a:rPr lang="en-US" dirty="0" err="1" smtClean="0"/>
              <a:t>dolar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lorem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convallis lacus </a:t>
            </a:r>
            <a:r>
              <a:rPr lang="en-US" dirty="0" err="1" smtClean="0"/>
              <a:t>sodales</a:t>
            </a:r>
            <a:r>
              <a:rPr lang="en-US" dirty="0" smtClean="0"/>
              <a:t> in.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158561C5-66CA-9C40-B669-5E4EB9C95CA0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B8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0655121" y="0"/>
            <a:ext cx="1536879" cy="6858000"/>
          </a:xfrm>
          <a:prstGeom prst="rect">
            <a:avLst/>
          </a:prstGeom>
          <a:solidFill>
            <a:srgbClr val="E4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095999" y="0"/>
            <a:ext cx="4549261" cy="6858000"/>
          </a:xfrm>
          <a:prstGeom prst="rect">
            <a:avLst/>
          </a:prstGeom>
          <a:solidFill>
            <a:srgbClr val="1C3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96885"/>
            <a:ext cx="5152880" cy="521222"/>
          </a:xfrm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81" y="6240077"/>
            <a:ext cx="675559" cy="273859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DC31C470-DB36-C646-A410-704025C8A8C7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16" name="Subtitle 2"/>
          <p:cNvSpPr txBox="1">
            <a:spLocks/>
          </p:cNvSpPr>
          <p:nvPr userDrawn="1"/>
        </p:nvSpPr>
        <p:spPr>
          <a:xfrm>
            <a:off x="6354395" y="290370"/>
            <a:ext cx="2722806" cy="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000" dirty="0" smtClean="0">
                <a:solidFill>
                  <a:schemeClr val="bg1"/>
                </a:solidFill>
                <a:latin typeface="Arial" charset="0"/>
              </a:rPr>
              <a:t>InterConnect</a:t>
            </a:r>
            <a:endParaRPr lang="en-US" sz="3000" baseline="0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6354395" y="708239"/>
            <a:ext cx="2722806" cy="422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000" kern="1200" spc="-30" dirty="0" smtClean="0">
                <a:solidFill>
                  <a:schemeClr val="bg1"/>
                </a:solidFill>
                <a:latin typeface="Arial" charset="0"/>
              </a:rPr>
              <a:t>2017</a:t>
            </a:r>
            <a:endParaRPr lang="en-US" sz="3000" kern="1200" spc="-30" baseline="0" dirty="0" smtClean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291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624131"/>
          </a:xfrm>
          <a:prstGeom prst="rect">
            <a:avLst/>
          </a:prstGeom>
        </p:spPr>
        <p:txBody>
          <a:bodyPr vert="horz"/>
          <a:lstStyle>
            <a:lvl1pPr>
              <a:defRPr sz="3000" b="1">
                <a:solidFill>
                  <a:srgbClr val="264A6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pic>
        <p:nvPicPr>
          <p:cNvPr id="11" name="Picture 10" descr="ibm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2" y="6484235"/>
            <a:ext cx="644770" cy="238804"/>
          </a:xfrm>
          <a:prstGeom prst="rect">
            <a:avLst/>
          </a:prstGeom>
        </p:spPr>
      </p:pic>
      <p:pic>
        <p:nvPicPr>
          <p:cNvPr id="7" name="Picture 6" descr="IBM_CloudAutomationManager_Logo_Right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838" y="6458775"/>
            <a:ext cx="2363404" cy="294760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191900" y="6481270"/>
            <a:ext cx="2844800" cy="2519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6FCA97BC-0DBA-CD4F-A4A6-3A7104B3C5A2}" type="slidenum">
              <a:rPr lang="en-US" smtClean="0"/>
              <a:pPr/>
              <a:t>‹n.º›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85813"/>
            <a:ext cx="1219200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8609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296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10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5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CC2832B5-BFD6-C24A-8C8A-17DE1ECDAB1B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3"/>
            <a:ext cx="10252017" cy="618691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One line headline goes here</a:t>
            </a:r>
          </a:p>
        </p:txBody>
      </p:sp>
    </p:spTree>
    <p:extLst>
      <p:ext uri="{BB962C8B-B14F-4D97-AF65-F5344CB8AC3E}">
        <p14:creationId xmlns:p14="http://schemas.microsoft.com/office/powerpoint/2010/main" val="716541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E98947E1-6E9C-4553-A175-053CB8F72200}" type="slidenum">
              <a:rPr lang="en-US" smtClean="0"/>
              <a:pPr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20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38153" y="6524625"/>
            <a:ext cx="2832100" cy="228600"/>
          </a:xfrm>
        </p:spPr>
        <p:txBody>
          <a:bodyPr/>
          <a:lstStyle>
            <a:lvl1pPr>
              <a:defRPr sz="1200"/>
            </a:lvl1pPr>
          </a:lstStyle>
          <a:p>
            <a:fld id="{E98947E1-6E9C-4553-A175-053CB8F72200}" type="slidenum">
              <a:rPr lang="en-US" smtClean="0"/>
              <a:pPr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691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="" xmlns:a16="http://schemas.microsoft.com/office/drawing/2014/main" id="{717D8895-70E3-413D-8284-FB77FFD50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818" y="6273800"/>
            <a:ext cx="696383" cy="28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96885"/>
            <a:ext cx="4024247" cy="521222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Chapter Divider 1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70022" y="918107"/>
            <a:ext cx="4024247" cy="521222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126071" y="345126"/>
            <a:ext cx="0" cy="61937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091070" y="345126"/>
            <a:ext cx="0" cy="6167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CB1EA1F4-AC89-BF42-9D86-77430FBBE0AE}" type="datetime1">
              <a:rPr lang="en-US" smtClean="0"/>
              <a:t>12/14/17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082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="" xmlns:a16="http://schemas.microsoft.com/office/drawing/2014/main" id="{6125F3AA-46E5-41B9-AD7A-1007E8D50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00172-2B3A-4376-8D52-0EE55424B1CD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="" xmlns:a16="http://schemas.microsoft.com/office/drawing/2014/main" id="{367CF761-7B20-4746-903C-05BB452FB2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69509-22E7-48FA-9B89-2F7D3C12E244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F3A19636-BC23-4D6B-A658-A3DD20D7A3E2}"/>
              </a:ext>
            </a:extLst>
          </p:cNvPr>
          <p:cNvSpPr txBox="1">
            <a:spLocks/>
          </p:cNvSpPr>
          <p:nvPr userDrawn="1"/>
        </p:nvSpPr>
        <p:spPr>
          <a:xfrm>
            <a:off x="304800" y="6434667"/>
            <a:ext cx="1618827" cy="184151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2"/>
                </a:solidFill>
                <a:latin typeface="IBM Plex Sans" panose="020B0503050000000000" pitchFamily="34" charset="0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800" dirty="0">
                <a:solidFill>
                  <a:srgbClr val="FFFFFF"/>
                </a:solidFill>
              </a:rPr>
              <a:t>© 2017 IBM Corporation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="" xmlns:a16="http://schemas.microsoft.com/office/drawing/2014/main" id="{8191B9FC-46FF-49C0-BCD5-2375D4FAA3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5AEA5-E8C9-46C4-915C-7F71BA3B9A1F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="" xmlns:a16="http://schemas.microsoft.com/office/drawing/2014/main" id="{A282764D-BF9D-44D7-AE66-955428A409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B4460C-E17E-4ABA-BA66-F5AF1CD8A725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="" xmlns:a16="http://schemas.microsoft.com/office/drawing/2014/main" id="{153FFC08-C3A5-4C61-ABA6-143C3F001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A6E6B-257C-49AA-87F0-537373B5F11C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="" xmlns:a16="http://schemas.microsoft.com/office/drawing/2014/main" id="{66293EA5-1B23-4429-A03B-2D9DC5862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1870E-0EF4-4D03-8736-E79888E3B101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="" xmlns:a16="http://schemas.microsoft.com/office/drawing/2014/main" id="{E8CFDB72-4168-4A2C-B2FE-4D7F2279E8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798DE-C864-4895-B609-70060F5C7570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="" xmlns:a16="http://schemas.microsoft.com/office/drawing/2014/main" id="{CC3CF328-1DC4-4332-83B6-B4E045090B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807B3-E0EF-4849-8ECC-6780D5909A55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="" xmlns:a16="http://schemas.microsoft.com/office/drawing/2014/main" id="{975632E8-08DB-4F0B-8814-7D743AF591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B447C-1A8C-4DCD-A840-99F13A153956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="" xmlns:a16="http://schemas.microsoft.com/office/drawing/2014/main" id="{98734B0A-EB72-4068-AECB-E565B1DB4F6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D21BA-367D-4EF3-B242-3504BBD6D9E1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ype Headline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9236"/>
            <a:ext cx="5825978" cy="5694064"/>
          </a:xfrm>
        </p:spPr>
        <p:txBody>
          <a:bodyPr>
            <a:noAutofit/>
          </a:bodyPr>
          <a:lstStyle>
            <a:lvl1pPr marL="0" indent="0" fontAlgn="t">
              <a:lnSpc>
                <a:spcPts val="6000"/>
              </a:lnSpc>
              <a:spcBef>
                <a:spcPts val="1500"/>
              </a:spcBef>
              <a:buFontTx/>
              <a:buNone/>
              <a:defRPr sz="5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sz="5000" baseline="0" dirty="0" smtClean="0">
                <a:latin typeface="Arial" charset="0"/>
              </a:rPr>
              <a:t>Big type headline</a:t>
            </a:r>
            <a:br>
              <a:rPr lang="en-US" sz="5000" baseline="0" dirty="0" smtClean="0">
                <a:latin typeface="Arial" charset="0"/>
              </a:rPr>
            </a:br>
            <a:r>
              <a:rPr lang="en-US" sz="5000" baseline="0" dirty="0" smtClean="0">
                <a:latin typeface="Arial" charset="0"/>
              </a:rPr>
              <a:t>or quote goes here</a:t>
            </a:r>
            <a:endParaRPr lang="en-US" sz="5000" baseline="0" dirty="0">
              <a:latin typeface="Arial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80B49A10-CAA3-BA40-8C79-7BF667D766FA}" type="datetime1">
              <a:rPr lang="en-US" smtClean="0"/>
              <a:t>12/14/17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="" xmlns:a16="http://schemas.microsoft.com/office/drawing/2014/main" id="{5EC04776-5D37-4E30-BD70-7F8AA1E7A0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BA052-4E81-481A-864F-0C599E637C18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ooter Placeholder 8">
            <a:extLst>
              <a:ext uri="{FF2B5EF4-FFF2-40B4-BE49-F238E27FC236}">
                <a16:creationId xmlns="" xmlns:a16="http://schemas.microsoft.com/office/drawing/2014/main" id="{A8A18D42-E36D-402B-9192-F36DDD0F85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04800" y="6434667"/>
            <a:ext cx="8534400" cy="1841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67">
                <a:solidFill>
                  <a:srgbClr val="191919"/>
                </a:solidFill>
                <a:latin typeface="HelvNeue Light for IBM" pitchFamily="34" charset="0"/>
              </a:rPr>
              <a:t>Group Name / DOC ID / Month XX, 2017 / © 2017 IBM Corporation</a:t>
            </a:r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="" xmlns:a16="http://schemas.microsoft.com/office/drawing/2014/main" id="{C1EF1FEB-80F0-46AA-864B-6B7731E826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2B14-57F9-4F25-B235-2269E1A3CD3A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="" xmlns:a16="http://schemas.microsoft.com/office/drawing/2014/main" id="{0D1B3B34-5CC0-4276-85C5-53CC65FBFC4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9D788-E525-4ABD-8114-FFD850094812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3AD97A9-80A4-4E7E-BF40-56E9FBA097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15124-6988-4796-A6E8-A36826F38FF3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D72A955-1ABF-4344-9AE6-2955D4C83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000000000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000000000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000000000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000000000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000000000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000000000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000000000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000000000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000000000" pitchFamily="34" charset="0"/>
              </a:defRPr>
            </a:lvl9pPr>
          </a:lstStyle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600">
              <a:solidFill>
                <a:srgbClr val="FFFFFF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="" xmlns:a16="http://schemas.microsoft.com/office/drawing/2014/main" id="{83A56AAC-49B4-4ADB-A081-96CB034744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C0D060-E939-4021-873C-FE499E8D465F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="" xmlns:a16="http://schemas.microsoft.com/office/drawing/2014/main" id="{DF193070-4934-4549-9325-A7896FF97D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D01F6-3D15-43FD-B2FD-88B7C0CD10B8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="" xmlns:a16="http://schemas.microsoft.com/office/drawing/2014/main" id="{AA15A731-96D4-4DC7-BACD-C931FF961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5E956-87DF-46F6-B44A-F4D232C8120E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="" xmlns:a16="http://schemas.microsoft.com/office/drawing/2014/main" id="{4AE43EAD-6260-484F-BD33-7BB37A5F65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1E6A7-5625-4E97-AA49-F39376DBEB2A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="" xmlns:a16="http://schemas.microsoft.com/office/drawing/2014/main" id="{5298DA3C-9F37-4709-8C17-43C074F05CA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9A255-7B98-4300-BA4F-C53FF1D06235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892C90-D227-4F3A-A6B9-085F7FF9654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89D61-F119-4675-B494-AF6F1338A3F4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70022" y="1206605"/>
            <a:ext cx="5027021" cy="4248991"/>
          </a:xfrm>
        </p:spPr>
        <p:txBody>
          <a:bodyPr>
            <a:noAutofit/>
          </a:bodyPr>
          <a:lstStyle>
            <a:lvl1pPr marL="0" indent="0" fontAlgn="t">
              <a:lnSpc>
                <a:spcPts val="27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 smtClean="0"/>
              <a:t>Copy goes here lorem ipsum </a:t>
            </a:r>
            <a:r>
              <a:rPr lang="en-US" dirty="0" err="1" smtClean="0"/>
              <a:t>dolar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lorem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convallis lacus </a:t>
            </a:r>
            <a:r>
              <a:rPr lang="en-US" dirty="0" err="1" smtClean="0"/>
              <a:t>sodales</a:t>
            </a:r>
            <a:r>
              <a:rPr lang="en-US" dirty="0" smtClean="0"/>
              <a:t> in.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non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852491" y="397378"/>
            <a:ext cx="4566492" cy="272234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852491" y="3749323"/>
            <a:ext cx="4566492" cy="272234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F6B46492-F938-BD45-8580-D16CBC0D5F87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2DDE190-C3E4-4385-8D9C-F180FA54711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14404-2D3F-4465-83A0-1525028C90EF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ooter Placeholder 8">
            <a:extLst>
              <a:ext uri="{FF2B5EF4-FFF2-40B4-BE49-F238E27FC236}">
                <a16:creationId xmlns="" xmlns:a16="http://schemas.microsoft.com/office/drawing/2014/main" id="{D3959D0E-0C71-46A6-989F-37014E56837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304800" y="6434667"/>
            <a:ext cx="1543051" cy="184151"/>
          </a:xfrm>
          <a:prstGeom prst="rect">
            <a:avLst/>
          </a:prstGeom>
        </p:spPr>
        <p:txBody>
          <a:bodyPr lIns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FFFFFF"/>
                </a:solidFill>
                <a:latin typeface="HelvNeue Light for IBM" pitchFamily="34" charset="0"/>
              </a:rPr>
              <a:t> © 2017 IBM Corporation</a:t>
            </a:r>
            <a:endParaRPr lang="en-US" dirty="0">
              <a:solidFill>
                <a:srgbClr val="FFFFFF"/>
              </a:solidFill>
              <a:latin typeface="HelvNeue Light for IBM" pitchFamily="34" charset="0"/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="" xmlns:a16="http://schemas.microsoft.com/office/drawing/2014/main" id="{B54A25E3-C5E2-4926-BBB9-E458A920AC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011C2-483D-4DB5-9693-C6B3465466B8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="" xmlns:a16="http://schemas.microsoft.com/office/drawing/2014/main" id="{344D8BF3-3590-411D-B6A0-5DFF85C79CC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C52B6C-45C0-43C0-AC81-AA94786A7D5B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8">
            <a:extLst>
              <a:ext uri="{FF2B5EF4-FFF2-40B4-BE49-F238E27FC236}">
                <a16:creationId xmlns="" xmlns:a16="http://schemas.microsoft.com/office/drawing/2014/main" id="{A90B301F-6711-4737-BB72-6E1BE8BFC081}"/>
              </a:ext>
            </a:extLst>
          </p:cNvPr>
          <p:cNvSpPr txBox="1">
            <a:spLocks/>
          </p:cNvSpPr>
          <p:nvPr userDrawn="1"/>
        </p:nvSpPr>
        <p:spPr>
          <a:xfrm>
            <a:off x="304800" y="6434667"/>
            <a:ext cx="1618827" cy="184151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2"/>
                </a:solidFill>
                <a:latin typeface="IBM Plex Sans" panose="020B0503050000000000" pitchFamily="34" charset="0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800" dirty="0">
                <a:solidFill>
                  <a:srgbClr val="FFFFFF"/>
                </a:solidFill>
              </a:rPr>
              <a:t>© 2017 IBM Corporation</a:t>
            </a: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="" xmlns:a16="http://schemas.microsoft.com/office/drawing/2014/main" id="{01915915-E2BE-4AC8-978F-F1F948679D1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4437A-AA90-4969-A586-A6D3553FCD81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8">
            <a:extLst>
              <a:ext uri="{FF2B5EF4-FFF2-40B4-BE49-F238E27FC236}">
                <a16:creationId xmlns="" xmlns:a16="http://schemas.microsoft.com/office/drawing/2014/main" id="{7D510582-C3FD-45A5-9B8D-0DD42F681448}"/>
              </a:ext>
            </a:extLst>
          </p:cNvPr>
          <p:cNvSpPr txBox="1">
            <a:spLocks/>
          </p:cNvSpPr>
          <p:nvPr userDrawn="1"/>
        </p:nvSpPr>
        <p:spPr>
          <a:xfrm>
            <a:off x="304800" y="6434667"/>
            <a:ext cx="1618827" cy="184151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2"/>
                </a:solidFill>
                <a:latin typeface="IBM Plex Sans" panose="020B0503050000000000" pitchFamily="34" charset="0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800" dirty="0">
                <a:solidFill>
                  <a:srgbClr val="FFFFFF"/>
                </a:solidFill>
              </a:rPr>
              <a:t>© 2017 IBM Corporation</a:t>
            </a: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="" xmlns:a16="http://schemas.microsoft.com/office/drawing/2014/main" id="{28576CF1-A0BF-4D81-B587-B2BC0A32CF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79FFA-1298-4CC6-86AC-18D84C4FD779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="" xmlns:a16="http://schemas.microsoft.com/office/drawing/2014/main" id="{F6B2F4C1-83E9-45DF-9112-87950197BD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2FDD4-532A-47A7-9FE7-D25534B54B76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="" xmlns:a16="http://schemas.microsoft.com/office/drawing/2014/main" id="{6A8E1085-617B-4F90-9C9C-36B89DECA7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DF7B5F-CE56-4477-AE48-9EC13F6D69DF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="" xmlns:a16="http://schemas.microsoft.com/office/drawing/2014/main" id="{C83CFC7F-07A5-4F97-A24C-DB5D4294319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33AE5-14EF-42D4-A9BC-CD3D7BF9DE93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="" xmlns:a16="http://schemas.microsoft.com/office/drawing/2014/main" id="{52D2E5C5-5C01-4172-93A2-EFB6606BC9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08A-2BA5-449D-BDC1-700CC505BFBD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="" xmlns:a16="http://schemas.microsoft.com/office/drawing/2014/main" id="{533EB129-43AE-47C4-9E1C-0811B97281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35CFB-A1E7-4F88-8763-75A2520963F4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8F3AEE18-EE0A-AF47-ADF8-011ED8792A1D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87902"/>
            <a:ext cx="10715657" cy="618691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One line headline goes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6701" y="1121940"/>
            <a:ext cx="10909300" cy="4306358"/>
          </a:xfrm>
        </p:spPr>
        <p:txBody>
          <a:bodyPr numCol="2" spcCol="822960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 lang="en-US" sz="1800" kern="1200" baseline="0"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Copy goes here for two column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ipsum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dolar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sit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amet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consectetur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adipiscing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Donec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vehicula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convallis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lacus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sodales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in.</a:t>
            </a:r>
            <a:endParaRPr lang="en-US" sz="1200" dirty="0" smtClean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neque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sapien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sed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rhoncus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1200" dirty="0" smtClean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wisi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ad minim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veniam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nostrud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exerci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tation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ullamcorper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suscipit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nisl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aliquip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ex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commodo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autem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iriure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dolor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hendrerit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vulputate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esse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molestie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illum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eu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facilisis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at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vero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eros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accumsan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iusto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odio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dignissim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blandit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luptatum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zzril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delenit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augue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feugait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facilisi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Nam liber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tempor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cum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soluta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eleifend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option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congue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nihil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imperdiet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doming id quod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mazim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placerat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facer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possim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assum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habent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insitam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;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usus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legentis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eorum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Investigationes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demonstraverunt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lectores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legere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me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quod ii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legunt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saepius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etiam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processus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dynamicus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qui sequitur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mutationem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consuetudium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lectorum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Mirum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notare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quam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littera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gothica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quam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putamus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anteposuerit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litterarum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formas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humanitatis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per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seacula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quarta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quinta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Eodem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modo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videntur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fiant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sollemnes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futurum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8354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="" xmlns:a16="http://schemas.microsoft.com/office/drawing/2014/main" id="{A918E21E-E85B-4D65-8B86-1C6CD69E38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2A81D4-7D59-4585-B222-127285E8B234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="" xmlns:a16="http://schemas.microsoft.com/office/drawing/2014/main" id="{6676A161-E3FA-4919-9D5C-DECD53FC243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713B31-2752-4151-93F1-71F34B1D365D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="" xmlns:a16="http://schemas.microsoft.com/office/drawing/2014/main" id="{7E7E00CF-F19F-421F-AA18-E049A00D3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18" y="2914651"/>
            <a:ext cx="1722967" cy="70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E0A8AD4-5C00-4C73-96C0-B2B59A62FB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AA9DA-1A03-4657-983A-C0D4BEDC7871}" type="slidenum">
              <a:rPr lang="en-US">
                <a:solidFill>
                  <a:srgbClr val="FFFFFF"/>
                </a:solidFill>
              </a:rPr>
              <a:pPr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6095999" y="0"/>
            <a:ext cx="4549261" cy="6858000"/>
          </a:xfrm>
          <a:prstGeom prst="rect">
            <a:avLst/>
          </a:prstGeom>
          <a:solidFill>
            <a:srgbClr val="1C3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B8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0655121" y="0"/>
            <a:ext cx="1536879" cy="6858000"/>
          </a:xfrm>
          <a:prstGeom prst="rect">
            <a:avLst/>
          </a:prstGeom>
          <a:solidFill>
            <a:srgbClr val="E4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96885"/>
            <a:ext cx="5152880" cy="521222"/>
          </a:xfrm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70021" y="2952333"/>
            <a:ext cx="5152880" cy="864461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Presenter Title Line 1</a:t>
            </a:r>
            <a:br>
              <a:rPr lang="en-US" dirty="0" smtClean="0"/>
            </a:br>
            <a:r>
              <a:rPr lang="en-US" dirty="0" smtClean="0"/>
              <a:t>Presenter Title Line 2</a:t>
            </a:r>
            <a:endParaRPr lang="en-US" dirty="0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70021" y="4041545"/>
            <a:ext cx="5152880" cy="864461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Sub-title can go here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Sub-title extra line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81" y="6240077"/>
            <a:ext cx="675559" cy="273859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FFFFFF"/>
                </a:solidFill>
              </a:rPr>
              <a:pPr/>
              <a:t>‹n.º›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951E195B-C98E-3342-B416-67133422DF17}" type="datetime1">
              <a:rPr lang="en-US" smtClean="0">
                <a:solidFill>
                  <a:srgbClr val="FFFFFF"/>
                </a:solidFill>
              </a:rPr>
              <a:pPr/>
              <a:t>12/14/17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 userDrawn="1"/>
        </p:nvSpPr>
        <p:spPr>
          <a:xfrm>
            <a:off x="6354395" y="290370"/>
            <a:ext cx="2722806" cy="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000" dirty="0" smtClean="0">
                <a:solidFill>
                  <a:srgbClr val="FFFFFF"/>
                </a:solidFill>
              </a:rPr>
              <a:t>InterConnect</a:t>
            </a: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6354395" y="708239"/>
            <a:ext cx="2722806" cy="422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000" spc="-30" dirty="0" smtClean="0">
                <a:solidFill>
                  <a:srgbClr val="FFFFFF"/>
                </a:solidFill>
              </a:rPr>
              <a:t>2017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72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96885"/>
            <a:ext cx="4024247" cy="521222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Chapter Divider 1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70022" y="918107"/>
            <a:ext cx="4024247" cy="521222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126071" y="345126"/>
            <a:ext cx="0" cy="61937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6091070" y="345126"/>
            <a:ext cx="0" cy="6167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FFFFFF"/>
                </a:solidFill>
              </a:rPr>
              <a:pPr/>
              <a:t>‹n.º›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CB1EA1F4-AC89-BF42-9D86-77430FBBE0AE}" type="datetime1">
              <a:rPr lang="en-US" smtClean="0">
                <a:solidFill>
                  <a:srgbClr val="FFFFFF"/>
                </a:solidFill>
              </a:rPr>
              <a:pPr/>
              <a:t>12/14/17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ype Headline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9236"/>
            <a:ext cx="5825978" cy="5694064"/>
          </a:xfrm>
        </p:spPr>
        <p:txBody>
          <a:bodyPr>
            <a:noAutofit/>
          </a:bodyPr>
          <a:lstStyle>
            <a:lvl1pPr marL="0" indent="0" fontAlgn="t">
              <a:lnSpc>
                <a:spcPts val="6000"/>
              </a:lnSpc>
              <a:spcBef>
                <a:spcPts val="1500"/>
              </a:spcBef>
              <a:buFontTx/>
              <a:buNone/>
              <a:defRPr sz="5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sz="5000" baseline="0" dirty="0" smtClean="0">
                <a:latin typeface="Arial" charset="0"/>
              </a:rPr>
              <a:t>Big type headline</a:t>
            </a:r>
            <a:br>
              <a:rPr lang="en-US" sz="5000" baseline="0" dirty="0" smtClean="0">
                <a:latin typeface="Arial" charset="0"/>
              </a:rPr>
            </a:br>
            <a:r>
              <a:rPr lang="en-US" sz="5000" baseline="0" dirty="0" smtClean="0">
                <a:latin typeface="Arial" charset="0"/>
              </a:rPr>
              <a:t>or quote goes here</a:t>
            </a:r>
            <a:endParaRPr lang="en-US" sz="5000" baseline="0" dirty="0">
              <a:latin typeface="Arial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80B49A10-CAA3-BA40-8C79-7BF667D766FA}" type="datetime1">
              <a:rPr lang="en-US" smtClean="0"/>
              <a:pPr/>
              <a:t>12/14/17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70022" y="1206605"/>
            <a:ext cx="5027021" cy="4248991"/>
          </a:xfrm>
        </p:spPr>
        <p:txBody>
          <a:bodyPr>
            <a:noAutofit/>
          </a:bodyPr>
          <a:lstStyle>
            <a:lvl1pPr marL="0" indent="0" fontAlgn="t">
              <a:lnSpc>
                <a:spcPts val="27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 smtClean="0"/>
              <a:t>Copy goes here lorem ipsum </a:t>
            </a:r>
            <a:r>
              <a:rPr lang="en-US" dirty="0" err="1" smtClean="0"/>
              <a:t>dolar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lorem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convallis lacus </a:t>
            </a:r>
            <a:r>
              <a:rPr lang="en-US" dirty="0" err="1" smtClean="0"/>
              <a:t>sodales</a:t>
            </a:r>
            <a:r>
              <a:rPr lang="en-US" dirty="0" smtClean="0"/>
              <a:t> in.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neque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. </a:t>
            </a:r>
            <a:r>
              <a:rPr lang="en-US" dirty="0" err="1" smtClean="0"/>
              <a:t>Praesent</a:t>
            </a:r>
            <a:r>
              <a:rPr lang="en-US" dirty="0" smtClean="0"/>
              <a:t> non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sapien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rhoncus</a:t>
            </a:r>
            <a:r>
              <a:rPr lang="en-US" dirty="0" smtClean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852491" y="397378"/>
            <a:ext cx="4566492" cy="272234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852491" y="3749323"/>
            <a:ext cx="4566492" cy="272234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F6B46492-F938-BD45-8580-D16CBC0D5F87}" type="datetime1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8F3AEE18-EE0A-AF47-ADF8-011ED8792A1D}" type="datetime1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87902"/>
            <a:ext cx="10715657" cy="618691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One line headline goes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6701" y="1121940"/>
            <a:ext cx="10909300" cy="4306358"/>
          </a:xfrm>
        </p:spPr>
        <p:txBody>
          <a:bodyPr numCol="2" spcCol="822960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 lang="en-US" sz="1800" kern="1200" baseline="0"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Copy goes here for two column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ipsum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dolar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sit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amet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consectetur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adipiscing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Donec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vehicula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convallis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lacus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sodales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in.</a:t>
            </a:r>
            <a:endParaRPr lang="en-US" sz="1200" dirty="0" smtClean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neque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sapien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sed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rhoncus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1200" dirty="0" smtClean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wisi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ad minim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veniam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nostrud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exerci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tation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ullamcorper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suscipit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nisl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aliquip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ex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commodo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autem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iriure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dolor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hendrerit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vulputate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esse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molestie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illum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eu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facilisis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at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vero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eros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accumsan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iusto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odio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dignissim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blandit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luptatum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zzril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delenit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augue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feugait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facilisi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Nam liber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tempor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cum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soluta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eleifend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option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congue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nihil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imperdiet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doming id quod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mazim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placerat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facer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possim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assum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habent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insitam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;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usus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legentis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eorum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Investigationes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demonstraverunt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lectores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legere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me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quod ii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legunt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saepius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etiam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processus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dynamicus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qui sequitur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mutationem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consuetudium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lectorum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Mirum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notare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quam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littera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gothica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quam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putamus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anteposuerit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litterarum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formas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humanitatis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per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seacula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quarta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quinta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Eodem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modo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videntur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fiant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sollemnes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futurum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5ED4A0D9-13F0-644F-8351-DA0541B6C8F4}" type="datetime1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87902"/>
            <a:ext cx="10895961" cy="618691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One line headline goes here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5692" y="1116957"/>
            <a:ext cx="10979883" cy="514777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>
                <a:solidFill>
                  <a:srgbClr val="0D0D0D"/>
                </a:solidFill>
              </a:defRPr>
            </a:lvl1pPr>
            <a:lvl2pPr>
              <a:defRPr sz="1600">
                <a:solidFill>
                  <a:srgbClr val="264A60"/>
                </a:solidFill>
              </a:defRPr>
            </a:lvl2pPr>
            <a:lvl3pPr>
              <a:defRPr sz="1400">
                <a:solidFill>
                  <a:srgbClr val="264A60"/>
                </a:solidFill>
              </a:defRPr>
            </a:lvl3pPr>
            <a:lvl4pPr>
              <a:defRPr sz="1200">
                <a:solidFill>
                  <a:srgbClr val="264A60"/>
                </a:solidFill>
              </a:defRPr>
            </a:lvl4pPr>
            <a:lvl5pPr>
              <a:defRPr sz="1100">
                <a:solidFill>
                  <a:srgbClr val="264A60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Titl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5ED4A0D9-13F0-644F-8351-DA0541B6C8F4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87902"/>
            <a:ext cx="10895961" cy="618691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One line headline goes here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5692" y="1116957"/>
            <a:ext cx="10979883" cy="514777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>
                <a:solidFill>
                  <a:srgbClr val="0D0D0D"/>
                </a:solidFill>
              </a:defRPr>
            </a:lvl1pPr>
            <a:lvl2pPr>
              <a:defRPr sz="1600">
                <a:solidFill>
                  <a:srgbClr val="264A60"/>
                </a:solidFill>
              </a:defRPr>
            </a:lvl2pPr>
            <a:lvl3pPr>
              <a:defRPr sz="1400">
                <a:solidFill>
                  <a:srgbClr val="264A60"/>
                </a:solidFill>
              </a:defRPr>
            </a:lvl3pPr>
            <a:lvl4pPr>
              <a:defRPr sz="1200">
                <a:solidFill>
                  <a:srgbClr val="264A60"/>
                </a:solidFill>
              </a:defRPr>
            </a:lvl4pPr>
            <a:lvl5pPr>
              <a:defRPr sz="1100">
                <a:solidFill>
                  <a:srgbClr val="264A60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CC2832B5-BFD6-C24A-8C8A-17DE1ECDAB1B}" type="datetime1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87902"/>
            <a:ext cx="10252017" cy="618691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One line headline goes here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E162CC4C-8B93-8347-88B5-DB945D84B473}" type="datetime1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93854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Two line headline goes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6701" y="1535865"/>
            <a:ext cx="10909300" cy="4306358"/>
          </a:xfrm>
        </p:spPr>
        <p:txBody>
          <a:bodyPr numCol="2" spcCol="822960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 lang="en-US" sz="1800" kern="1200" baseline="0"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Copy goes here for two column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ipsum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dolar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sit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amet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consectetur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adipiscing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Donec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vehicula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convallis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lacus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sodales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in.</a:t>
            </a:r>
            <a:endParaRPr lang="en-US" sz="1200" dirty="0" smtClean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neque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sapien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sed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rhoncus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1200" dirty="0" smtClean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wisi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ad minim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veniam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nostrud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exerci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tation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ullamcorper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suscipit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nisl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aliquip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ex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commodo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autem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iriure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dolor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hendrerit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vulputate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esse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molestie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illum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eu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facilisis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at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vero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eros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accumsan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iusto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odio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dignissim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blandit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luptatum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zzril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delenit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augue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feugait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facilisi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Nam liber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tempor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cum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soluta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eleifend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option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congue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nihil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imperdiet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doming id quod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mazim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placerat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facer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possim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assum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habent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insitam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;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usus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legentis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eorum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Investigationes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demonstraverunt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lectores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legere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me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quod ii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legunt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saepius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etiam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processus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dynamicus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qui sequitur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mutationem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consuetudium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lectorum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Mirum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notare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quam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littera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gothica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quam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putamus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anteposuerit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litterarum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formas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humanitatis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per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seacula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quarta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quinta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Eodem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modo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videntur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fiant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sollemnes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futurum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0870" y="0"/>
            <a:ext cx="12202870" cy="685800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 fontAlgn="ctr">
              <a:buNone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FFFFFF"/>
                </a:solidFill>
              </a:rPr>
              <a:pPr/>
              <a:t>‹n.º›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2CAC8802-B8C0-C94B-9899-37DC10501D72}" type="datetime1">
              <a:rPr lang="en-US" smtClean="0">
                <a:solidFill>
                  <a:srgbClr val="FFFFFF"/>
                </a:solidFill>
              </a:rPr>
              <a:pPr/>
              <a:t>12/14/17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2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391928" y="5067740"/>
            <a:ext cx="3134169" cy="1211475"/>
          </a:xfrm>
        </p:spPr>
        <p:txBody>
          <a:bodyPr lIns="0">
            <a:noAutofit/>
          </a:bodyPr>
          <a:lstStyle>
            <a:lvl1pPr marL="0" indent="0" fontAlgn="t">
              <a:lnSpc>
                <a:spcPts val="2700"/>
              </a:lnSpc>
              <a:buFontTx/>
              <a:buNone/>
              <a:defRPr sz="2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 smtClean="0"/>
              <a:t>Caption for image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91928" y="1320800"/>
            <a:ext cx="4935081" cy="3369364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6512775" y="1320800"/>
            <a:ext cx="4935081" cy="3369364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512775" y="5067740"/>
            <a:ext cx="3134169" cy="1211475"/>
          </a:xfrm>
        </p:spPr>
        <p:txBody>
          <a:bodyPr lIns="0">
            <a:noAutofit/>
          </a:bodyPr>
          <a:lstStyle>
            <a:lvl1pPr marL="0" indent="0" fontAlgn="t">
              <a:lnSpc>
                <a:spcPts val="2700"/>
              </a:lnSpc>
              <a:buFontTx/>
              <a:buNone/>
              <a:defRPr sz="2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 smtClean="0"/>
              <a:t>Caption for image goes here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22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E04CA63-DBC0-3146-9B60-6052C9E47252}" type="datetime1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70021" y="1206605"/>
            <a:ext cx="5027021" cy="4248991"/>
          </a:xfrm>
        </p:spPr>
        <p:txBody>
          <a:bodyPr>
            <a:noAutofit/>
          </a:bodyPr>
          <a:lstStyle>
            <a:lvl1pPr marL="0" indent="0" fontAlgn="t">
              <a:lnSpc>
                <a:spcPts val="27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 smtClean="0"/>
              <a:t>Copy goes here lorem ipsum </a:t>
            </a:r>
            <a:r>
              <a:rPr lang="en-US" dirty="0" err="1" smtClean="0"/>
              <a:t>dolar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lorem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convallis lacus </a:t>
            </a:r>
            <a:r>
              <a:rPr lang="en-US" dirty="0" err="1" smtClean="0"/>
              <a:t>sodales</a:t>
            </a:r>
            <a:r>
              <a:rPr lang="en-US" dirty="0" smtClean="0"/>
              <a:t> in.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90834" y="0"/>
            <a:ext cx="6091306" cy="6858000"/>
          </a:xfrm>
          <a:solidFill>
            <a:srgbClr val="F1EDED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ln>
                  <a:noFill/>
                </a:ln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17FEC50C-004A-0442-BE82-C2E5026065AA}" type="datetime1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1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Chart Placeholder 14"/>
          <p:cNvSpPr>
            <a:spLocks noGrp="1"/>
          </p:cNvSpPr>
          <p:nvPr>
            <p:ph type="chart" sz="quarter" idx="13" hasCustomPrompt="1"/>
          </p:nvPr>
        </p:nvSpPr>
        <p:spPr>
          <a:xfrm>
            <a:off x="391928" y="1227803"/>
            <a:ext cx="11406985" cy="5243860"/>
          </a:xfrm>
        </p:spPr>
        <p:txBody>
          <a:bodyPr>
            <a:noAutofit/>
          </a:bodyPr>
          <a:lstStyle>
            <a:lvl1pPr marL="0" indent="0">
              <a:buNone/>
              <a:defRPr sz="2000" baseline="0"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Click icon and choose templates to insert bar chart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E30DE407-48FD-3F4C-BC3E-F50BE3385AA5}" type="datetime1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Don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1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3" hasCustomPrompt="1"/>
          </p:nvPr>
        </p:nvSpPr>
        <p:spPr>
          <a:xfrm>
            <a:off x="6468954" y="345125"/>
            <a:ext cx="5318234" cy="61265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Click icon and choose templates to insert donut chart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70022" y="1222935"/>
            <a:ext cx="3282253" cy="5013220"/>
          </a:xfrm>
        </p:spPr>
        <p:txBody>
          <a:bodyPr>
            <a:noAutofit/>
          </a:bodyPr>
          <a:lstStyle>
            <a:lvl1pPr marL="0" indent="0" fontAlgn="t">
              <a:lnSpc>
                <a:spcPts val="27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250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 smtClean="0"/>
              <a:t>Copy goes here lorem ipsum </a:t>
            </a:r>
            <a:r>
              <a:rPr lang="en-US" dirty="0" err="1" smtClean="0"/>
              <a:t>dolar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Donec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lorem </a:t>
            </a:r>
            <a:r>
              <a:rPr lang="en-US" dirty="0" err="1" smtClean="0"/>
              <a:t>enim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convallis lacus </a:t>
            </a:r>
            <a:r>
              <a:rPr lang="en-US" dirty="0" err="1" smtClean="0"/>
              <a:t>sodales</a:t>
            </a:r>
            <a:r>
              <a:rPr lang="en-US" dirty="0" smtClean="0"/>
              <a:t> in.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158561C5-66CA-9C40-B669-5E4EB9C95CA0}" type="datetime1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Header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B8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0655121" y="0"/>
            <a:ext cx="1536879" cy="6858000"/>
          </a:xfrm>
          <a:prstGeom prst="rect">
            <a:avLst/>
          </a:prstGeom>
          <a:solidFill>
            <a:srgbClr val="E4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095999" y="0"/>
            <a:ext cx="4549261" cy="6858000"/>
          </a:xfrm>
          <a:prstGeom prst="rect">
            <a:avLst/>
          </a:prstGeom>
          <a:solidFill>
            <a:srgbClr val="1C3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96885"/>
            <a:ext cx="5152880" cy="521222"/>
          </a:xfrm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781" y="6240077"/>
            <a:ext cx="675559" cy="273859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FFFFFF"/>
                </a:solidFill>
              </a:rPr>
              <a:pPr/>
              <a:t>‹n.º›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DC31C470-DB36-C646-A410-704025C8A8C7}" type="datetime1">
              <a:rPr lang="en-US" smtClean="0">
                <a:solidFill>
                  <a:srgbClr val="FFFFFF"/>
                </a:solidFill>
              </a:rPr>
              <a:pPr/>
              <a:t>12/14/17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ubtitle 2"/>
          <p:cNvSpPr txBox="1">
            <a:spLocks/>
          </p:cNvSpPr>
          <p:nvPr userDrawn="1"/>
        </p:nvSpPr>
        <p:spPr>
          <a:xfrm>
            <a:off x="6354395" y="290370"/>
            <a:ext cx="2722806" cy="51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000" dirty="0" smtClean="0">
                <a:solidFill>
                  <a:srgbClr val="FFFFFF"/>
                </a:solidFill>
              </a:rPr>
              <a:t>InterConnect</a:t>
            </a: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6354395" y="708239"/>
            <a:ext cx="2722806" cy="422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000" spc="-30" dirty="0" smtClean="0">
                <a:solidFill>
                  <a:srgbClr val="FFFFFF"/>
                </a:solidFill>
              </a:rPr>
              <a:t>2017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4638"/>
            <a:ext cx="10972800" cy="624131"/>
          </a:xfrm>
          <a:prstGeom prst="rect">
            <a:avLst/>
          </a:prstGeom>
        </p:spPr>
        <p:txBody>
          <a:bodyPr vert="horz"/>
          <a:lstStyle>
            <a:lvl1pPr>
              <a:defRPr sz="3000" b="1">
                <a:solidFill>
                  <a:srgbClr val="264A60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pic>
        <p:nvPicPr>
          <p:cNvPr id="11" name="Picture 10" descr="ibm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92" y="6484235"/>
            <a:ext cx="644770" cy="238804"/>
          </a:xfrm>
          <a:prstGeom prst="rect">
            <a:avLst/>
          </a:prstGeom>
        </p:spPr>
      </p:pic>
      <p:pic>
        <p:nvPicPr>
          <p:cNvPr id="7" name="Picture 6" descr="IBM_CloudAutomationManager_Logo_Right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838" y="6458775"/>
            <a:ext cx="2363404" cy="294760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191900" y="6481270"/>
            <a:ext cx="2844800" cy="2519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6FCA97BC-0DBA-CD4F-A4A6-3A7104B3C5A2}" type="slidenum">
              <a:rPr lang="en-US" smtClean="0"/>
              <a:pPr/>
              <a:t>‹n.º›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85813"/>
            <a:ext cx="1219200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296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/>
        </p:nvSpPr>
        <p:spPr bwMode="black">
          <a:xfrm>
            <a:off x="458788" y="6384957"/>
            <a:ext cx="4073525" cy="21907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45995" rIns="0" bIns="45995">
            <a:spAutoFit/>
          </a:bodyPr>
          <a:lstStyle>
            <a:lvl1pPr defTabSz="639763" eaLnBrk="0" hangingPunct="0">
              <a:lnSpc>
                <a:spcPct val="90000"/>
              </a:lnSpc>
              <a:defRPr sz="2200">
                <a:solidFill>
                  <a:schemeClr val="hlink"/>
                </a:solidFill>
                <a:latin typeface="Arial" pitchFamily="34" charset="0"/>
              </a:defRPr>
            </a:lvl1pPr>
            <a:lvl2pPr marL="742950" indent="-285750" defTabSz="639763" eaLnBrk="0" hangingPunct="0">
              <a:lnSpc>
                <a:spcPct val="90000"/>
              </a:lnSpc>
              <a:defRPr sz="2200">
                <a:solidFill>
                  <a:schemeClr val="hlink"/>
                </a:solidFill>
                <a:latin typeface="Arial" pitchFamily="34" charset="0"/>
              </a:defRPr>
            </a:lvl2pPr>
            <a:lvl3pPr marL="1143000" indent="-228600" defTabSz="639763" eaLnBrk="0" hangingPunct="0">
              <a:lnSpc>
                <a:spcPct val="90000"/>
              </a:lnSpc>
              <a:defRPr sz="2200">
                <a:solidFill>
                  <a:schemeClr val="hlink"/>
                </a:solidFill>
                <a:latin typeface="Arial" pitchFamily="34" charset="0"/>
              </a:defRPr>
            </a:lvl3pPr>
            <a:lvl4pPr marL="1600200" indent="-228600" defTabSz="639763" eaLnBrk="0" hangingPunct="0">
              <a:lnSpc>
                <a:spcPct val="90000"/>
              </a:lnSpc>
              <a:defRPr sz="2200">
                <a:solidFill>
                  <a:schemeClr val="hlink"/>
                </a:solidFill>
                <a:latin typeface="Arial" pitchFamily="34" charset="0"/>
              </a:defRPr>
            </a:lvl4pPr>
            <a:lvl5pPr marL="2057400" indent="-228600" defTabSz="639763" eaLnBrk="0" hangingPunct="0">
              <a:lnSpc>
                <a:spcPct val="90000"/>
              </a:lnSpc>
              <a:defRPr sz="2200">
                <a:solidFill>
                  <a:schemeClr val="hlink"/>
                </a:solidFill>
                <a:latin typeface="Arial" pitchFamily="34" charset="0"/>
              </a:defRPr>
            </a:lvl5pPr>
            <a:lvl6pPr marL="2514600" indent="-228600" defTabSz="6397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6pPr>
            <a:lvl7pPr marL="2971800" indent="-228600" defTabSz="6397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7pPr>
            <a:lvl8pPr marL="3429000" indent="-228600" defTabSz="6397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8pPr>
            <a:lvl9pPr marL="3886200" indent="-228600" defTabSz="6397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hlink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800" dirty="0" smtClean="0">
                <a:solidFill>
                  <a:srgbClr val="000000"/>
                </a:solidFill>
                <a:ea typeface="MS PGothic" pitchFamily="34" charset="-128"/>
                <a:cs typeface="Arial" pitchFamily="34" charset="0"/>
              </a:rPr>
              <a:t>© 2015 International Business Machines Corporation</a:t>
            </a:r>
          </a:p>
        </p:txBody>
      </p:sp>
      <p:pic>
        <p:nvPicPr>
          <p:cNvPr id="3" name="Picture 19" descr="1-3-9_graphics_071913-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795995"/>
            <a:ext cx="11277600" cy="4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0" descr="1-3-9_graphics_071913-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03009" y="6356382"/>
            <a:ext cx="530225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"/>
          <p:cNvSpPr/>
          <p:nvPr userDrawn="1"/>
        </p:nvSpPr>
        <p:spPr>
          <a:xfrm>
            <a:off x="212746" y="3246470"/>
            <a:ext cx="11247439" cy="2103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11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1" y="5341938"/>
            <a:ext cx="14636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1"/>
          <p:cNvSpPr txBox="1"/>
          <p:nvPr userDrawn="1"/>
        </p:nvSpPr>
        <p:spPr>
          <a:xfrm>
            <a:off x="644525" y="5835682"/>
            <a:ext cx="3048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latin typeface="Agency FB" panose="020B0503020202020204" pitchFamily="34" charset="0"/>
                <a:cs typeface="Arial" pitchFamily="34" charset="0"/>
              </a:rPr>
              <a:t>Technology</a:t>
            </a:r>
          </a:p>
        </p:txBody>
      </p:sp>
      <p:sp>
        <p:nvSpPr>
          <p:cNvPr id="8" name="TextBox 24"/>
          <p:cNvSpPr txBox="1"/>
          <p:nvPr userDrawn="1"/>
        </p:nvSpPr>
        <p:spPr>
          <a:xfrm>
            <a:off x="4605339" y="5864257"/>
            <a:ext cx="30480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latin typeface="Agency FB" panose="020B0503020202020204" pitchFamily="34" charset="0"/>
                <a:cs typeface="Arial" pitchFamily="34" charset="0"/>
              </a:rPr>
              <a:t>Strategy</a:t>
            </a:r>
          </a:p>
        </p:txBody>
      </p:sp>
      <p:sp>
        <p:nvSpPr>
          <p:cNvPr id="9" name="TextBox 25"/>
          <p:cNvSpPr txBox="1"/>
          <p:nvPr userDrawn="1"/>
        </p:nvSpPr>
        <p:spPr>
          <a:xfrm>
            <a:off x="8550275" y="5861050"/>
            <a:ext cx="3048000" cy="306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latin typeface="Agency FB" panose="020B0503020202020204" pitchFamily="34" charset="0"/>
                <a:cs typeface="Arial" pitchFamily="34" charset="0"/>
              </a:rPr>
              <a:t>Leadership</a:t>
            </a:r>
          </a:p>
        </p:txBody>
      </p:sp>
      <p:pic>
        <p:nvPicPr>
          <p:cNvPr id="10" name="Picture 2" descr="http://www.imagebase.net/var/albums/Concept/road-blur.jpg?m=1300147906"/>
          <p:cNvPicPr>
            <a:picLocks noChangeAspect="1" noChangeArrowheads="1"/>
          </p:cNvPicPr>
          <p:nvPr userDrawn="1"/>
        </p:nvPicPr>
        <p:blipFill rotWithShape="1">
          <a:blip r:embed="rId5"/>
          <a:srcRect t="15132" r="2439" b="34308"/>
          <a:stretch/>
        </p:blipFill>
        <p:spPr bwMode="auto">
          <a:xfrm>
            <a:off x="431800" y="2703513"/>
            <a:ext cx="11287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grpSp>
        <p:nvGrpSpPr>
          <p:cNvPr id="11" name="Group 39"/>
          <p:cNvGrpSpPr>
            <a:grpSpLocks/>
          </p:cNvGrpSpPr>
          <p:nvPr userDrawn="1"/>
        </p:nvGrpSpPr>
        <p:grpSpPr bwMode="auto">
          <a:xfrm>
            <a:off x="334965" y="2703513"/>
            <a:ext cx="11398251" cy="2189162"/>
            <a:chOff x="274638" y="3665538"/>
            <a:chExt cx="8594725" cy="2233612"/>
          </a:xfrm>
        </p:grpSpPr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274638" y="3665538"/>
              <a:ext cx="1356242" cy="460004"/>
            </a:xfrm>
            <a:prstGeom prst="rect">
              <a:avLst/>
            </a:prstGeom>
            <a:solidFill>
              <a:srgbClr val="FEFFFE">
                <a:alpha val="21960"/>
              </a:srgbClr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rgbClr val="0563C1"/>
                </a:solidFill>
              </a:endParaRPr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74638" y="4549912"/>
              <a:ext cx="1356242" cy="461624"/>
            </a:xfrm>
            <a:prstGeom prst="rect">
              <a:avLst/>
            </a:prstGeom>
            <a:solidFill>
              <a:srgbClr val="FEFFFE">
                <a:alpha val="21960"/>
              </a:srgbClr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rgbClr val="0563C1"/>
                </a:solidFill>
              </a:endParaRPr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74638" y="5439146"/>
              <a:ext cx="424948" cy="460004"/>
            </a:xfrm>
            <a:prstGeom prst="rect">
              <a:avLst/>
            </a:prstGeom>
            <a:solidFill>
              <a:srgbClr val="FEFFFE">
                <a:alpha val="21960"/>
              </a:srgbClr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rgbClr val="0563C1"/>
                </a:solidFill>
              </a:endParaRP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7513120" y="3665538"/>
              <a:ext cx="1356243" cy="460004"/>
            </a:xfrm>
            <a:prstGeom prst="rect">
              <a:avLst/>
            </a:prstGeom>
            <a:solidFill>
              <a:srgbClr val="FEFFFE">
                <a:alpha val="21960"/>
              </a:srgbClr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rgbClr val="0563C1"/>
                </a:solidFill>
              </a:endParaRPr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7513120" y="4549912"/>
              <a:ext cx="1356243" cy="461624"/>
            </a:xfrm>
            <a:prstGeom prst="rect">
              <a:avLst/>
            </a:prstGeom>
            <a:solidFill>
              <a:srgbClr val="FEFFFE">
                <a:alpha val="21960"/>
              </a:srgbClr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rgbClr val="0563C1"/>
                </a:solidFill>
              </a:endParaRPr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8444415" y="5439146"/>
              <a:ext cx="424948" cy="460004"/>
            </a:xfrm>
            <a:prstGeom prst="rect">
              <a:avLst/>
            </a:prstGeom>
            <a:solidFill>
              <a:srgbClr val="FEFFFE">
                <a:alpha val="21960"/>
              </a:srgbClr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rgbClr val="0563C1"/>
                </a:solidFill>
              </a:endParaRPr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auto">
            <a:xfrm>
              <a:off x="2084558" y="3665538"/>
              <a:ext cx="4524800" cy="460004"/>
            </a:xfrm>
            <a:custGeom>
              <a:avLst/>
              <a:gdLst>
                <a:gd name="T0" fmla="*/ 0 w 2880"/>
                <a:gd name="T1" fmla="*/ 0 h 288"/>
                <a:gd name="T2" fmla="*/ 0 w 2880"/>
                <a:gd name="T3" fmla="*/ 2147483646 h 288"/>
                <a:gd name="T4" fmla="*/ 2147483646 w 2880"/>
                <a:gd name="T5" fmla="*/ 2147483646 h 288"/>
                <a:gd name="T6" fmla="*/ 2147483646 w 2880"/>
                <a:gd name="T7" fmla="*/ 2147483646 h 288"/>
                <a:gd name="T8" fmla="*/ 2147483646 w 2880"/>
                <a:gd name="T9" fmla="*/ 2147483646 h 288"/>
                <a:gd name="T10" fmla="*/ 2147483646 w 2880"/>
                <a:gd name="T11" fmla="*/ 2147483646 h 288"/>
                <a:gd name="T12" fmla="*/ 2147483646 w 2880"/>
                <a:gd name="T13" fmla="*/ 2147483646 h 288"/>
                <a:gd name="T14" fmla="*/ 2147483646 w 2880"/>
                <a:gd name="T15" fmla="*/ 0 h 288"/>
                <a:gd name="T16" fmla="*/ 0 w 2880"/>
                <a:gd name="T17" fmla="*/ 0 h 2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80" h="288">
                  <a:moveTo>
                    <a:pt x="0" y="0"/>
                  </a:moveTo>
                  <a:lnTo>
                    <a:pt x="0" y="288"/>
                  </a:lnTo>
                  <a:lnTo>
                    <a:pt x="2880" y="288"/>
                  </a:lnTo>
                  <a:lnTo>
                    <a:pt x="2838" y="256"/>
                  </a:lnTo>
                  <a:cubicBezTo>
                    <a:pt x="2838" y="256"/>
                    <a:pt x="2728" y="169"/>
                    <a:pt x="2660" y="134"/>
                  </a:cubicBezTo>
                  <a:cubicBezTo>
                    <a:pt x="2592" y="99"/>
                    <a:pt x="2502" y="67"/>
                    <a:pt x="2430" y="46"/>
                  </a:cubicBezTo>
                  <a:cubicBezTo>
                    <a:pt x="2358" y="25"/>
                    <a:pt x="2283" y="18"/>
                    <a:pt x="2230" y="10"/>
                  </a:cubicBezTo>
                  <a:lnTo>
                    <a:pt x="21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E">
                <a:alpha val="21960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auto">
            <a:xfrm>
              <a:off x="2084558" y="4549912"/>
              <a:ext cx="5017979" cy="464863"/>
            </a:xfrm>
            <a:custGeom>
              <a:avLst/>
              <a:gdLst>
                <a:gd name="T0" fmla="*/ 0 w 3194"/>
                <a:gd name="T1" fmla="*/ 0 h 290"/>
                <a:gd name="T2" fmla="*/ 0 w 3194"/>
                <a:gd name="T3" fmla="*/ 2147483646 h 290"/>
                <a:gd name="T4" fmla="*/ 2147483646 w 3194"/>
                <a:gd name="T5" fmla="*/ 2147483646 h 290"/>
                <a:gd name="T6" fmla="*/ 2147483646 w 3194"/>
                <a:gd name="T7" fmla="*/ 2147483646 h 290"/>
                <a:gd name="T8" fmla="*/ 2147483646 w 3194"/>
                <a:gd name="T9" fmla="*/ 2147483646 h 290"/>
                <a:gd name="T10" fmla="*/ 2147483646 w 3194"/>
                <a:gd name="T11" fmla="*/ 2147483646 h 290"/>
                <a:gd name="T12" fmla="*/ 2147483646 w 3194"/>
                <a:gd name="T13" fmla="*/ 2147483646 h 290"/>
                <a:gd name="T14" fmla="*/ 0 w 3194"/>
                <a:gd name="T15" fmla="*/ 0 h 2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94" h="290">
                  <a:moveTo>
                    <a:pt x="0" y="0"/>
                  </a:moveTo>
                  <a:lnTo>
                    <a:pt x="0" y="288"/>
                  </a:lnTo>
                  <a:lnTo>
                    <a:pt x="3194" y="290"/>
                  </a:lnTo>
                  <a:lnTo>
                    <a:pt x="3188" y="256"/>
                  </a:lnTo>
                  <a:cubicBezTo>
                    <a:pt x="3182" y="232"/>
                    <a:pt x="3172" y="183"/>
                    <a:pt x="3160" y="146"/>
                  </a:cubicBezTo>
                  <a:cubicBezTo>
                    <a:pt x="3146" y="103"/>
                    <a:pt x="3128" y="58"/>
                    <a:pt x="3118" y="34"/>
                  </a:cubicBezTo>
                  <a:lnTo>
                    <a:pt x="310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E">
                <a:alpha val="21960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auto">
            <a:xfrm>
              <a:off x="5704397" y="5435906"/>
              <a:ext cx="1448415" cy="463244"/>
            </a:xfrm>
            <a:custGeom>
              <a:avLst/>
              <a:gdLst>
                <a:gd name="T0" fmla="*/ 0 w 3194"/>
                <a:gd name="T1" fmla="*/ 2147483646 h 290"/>
                <a:gd name="T2" fmla="*/ 0 w 3194"/>
                <a:gd name="T3" fmla="*/ 2147483646 h 290"/>
                <a:gd name="T4" fmla="*/ 2147483646 w 3194"/>
                <a:gd name="T5" fmla="*/ 0 h 290"/>
                <a:gd name="T6" fmla="*/ 2147483646 w 3194"/>
                <a:gd name="T7" fmla="*/ 2147483646 h 290"/>
                <a:gd name="T8" fmla="*/ 2147483646 w 3194"/>
                <a:gd name="T9" fmla="*/ 2147483646 h 290"/>
                <a:gd name="T10" fmla="*/ 2147483646 w 3194"/>
                <a:gd name="T11" fmla="*/ 2147483646 h 290"/>
                <a:gd name="T12" fmla="*/ 0 w 3194"/>
                <a:gd name="T13" fmla="*/ 2147483646 h 2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194" h="290">
                  <a:moveTo>
                    <a:pt x="0" y="290"/>
                  </a:moveTo>
                  <a:lnTo>
                    <a:pt x="0" y="2"/>
                  </a:lnTo>
                  <a:lnTo>
                    <a:pt x="3194" y="0"/>
                  </a:lnTo>
                  <a:lnTo>
                    <a:pt x="3176" y="156"/>
                  </a:lnTo>
                  <a:cubicBezTo>
                    <a:pt x="3169" y="198"/>
                    <a:pt x="3162" y="232"/>
                    <a:pt x="3150" y="254"/>
                  </a:cubicBezTo>
                  <a:lnTo>
                    <a:pt x="3140" y="290"/>
                  </a:lnTo>
                  <a:lnTo>
                    <a:pt x="0" y="290"/>
                  </a:lnTo>
                  <a:close/>
                </a:path>
              </a:pathLst>
            </a:custGeom>
            <a:solidFill>
              <a:srgbClr val="FEFFFE">
                <a:alpha val="21960"/>
              </a:srgbClr>
            </a:solidFill>
            <a:ln>
              <a:noFill/>
            </a:ln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21" name="Rectangle 31"/>
            <p:cNvSpPr>
              <a:spLocks noChangeArrowheads="1"/>
            </p:cNvSpPr>
            <p:nvPr/>
          </p:nvSpPr>
          <p:spPr bwMode="auto">
            <a:xfrm>
              <a:off x="2988320" y="5439146"/>
              <a:ext cx="1357440" cy="460004"/>
            </a:xfrm>
            <a:prstGeom prst="rect">
              <a:avLst/>
            </a:prstGeom>
            <a:solidFill>
              <a:srgbClr val="FEFFFE">
                <a:alpha val="21960"/>
              </a:srgbClr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hlink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 smtClean="0">
                <a:solidFill>
                  <a:srgbClr val="0563C1"/>
                </a:solidFill>
              </a:endParaRPr>
            </a:p>
          </p:txBody>
        </p:sp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CC2832B5-BFD6-C24A-8C8A-17DE1ECDAB1B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1" y="387902"/>
            <a:ext cx="10252017" cy="618691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One line headline goes here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10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5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CC2832B5-BFD6-C24A-8C8A-17DE1ECDAB1B}" type="datetime1">
              <a:rPr lang="en-US" smtClean="0"/>
              <a:pPr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3"/>
            <a:ext cx="10252017" cy="618691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One line headline goes here</a:t>
            </a:r>
          </a:p>
        </p:txBody>
      </p:sp>
    </p:spTree>
    <p:extLst/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E98947E1-6E9C-4553-A175-053CB8F7220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‹n.º›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1/2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38153" y="6524625"/>
            <a:ext cx="2832100" cy="228600"/>
          </a:xfrm>
        </p:spPr>
        <p:txBody>
          <a:bodyPr/>
          <a:lstStyle>
            <a:lvl1pPr>
              <a:defRPr sz="1200"/>
            </a:lvl1pPr>
          </a:lstStyle>
          <a:p>
            <a:fld id="{E98947E1-6E9C-4553-A175-053CB8F7220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‹n.º›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/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636" y="1114420"/>
            <a:ext cx="5781381" cy="555785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6217" y="1114420"/>
            <a:ext cx="5893616" cy="555785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rgbClr val="655A5B"/>
                </a:solidFill>
              </a:defRPr>
            </a:lvl1pPr>
          </a:lstStyle>
          <a:p>
            <a:fld id="{E162CC4C-8B93-8347-88B5-DB945D84B473}" type="datetime1">
              <a:rPr lang="en-US" smtClean="0"/>
              <a:t>12/14/17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70022" y="387902"/>
            <a:ext cx="5027020" cy="93854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300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 smtClean="0"/>
              <a:t>Two line headline goes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66701" y="1535865"/>
            <a:ext cx="10909300" cy="4306358"/>
          </a:xfrm>
        </p:spPr>
        <p:txBody>
          <a:bodyPr numCol="2" spcCol="822960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tabLst/>
              <a:defRPr lang="en-US" sz="1800" kern="1200" baseline="0">
                <a:effectLst/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Copy goes here for two column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ipsum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dolar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sit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amet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consectetur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adipiscing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Donec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vehicula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convallis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lacus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sodales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in.</a:t>
            </a:r>
            <a:endParaRPr lang="en-US" sz="1200" dirty="0" smtClean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neque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sapien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sed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rhoncus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1200" dirty="0" smtClean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wisi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ad minim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veniam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nostrud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exerci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tation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ullamcorper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suscipit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nisl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aliquip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ex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commodo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autem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iriure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dolor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hendrerit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vulputate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esse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molestie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illum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eu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facilisis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at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vero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eros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accumsan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iusto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odio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dignissim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blandit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luptatum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zzril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delenit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augue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feugait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facilisi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Nam liber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tempor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cum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soluta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eleifend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option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congue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nihil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imperdiet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doming id quod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mazim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placerat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facer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possim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assum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habent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insitam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;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usus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legentis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facit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eorum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Investigationes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demonstraverunt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lectores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legere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me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quod ii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legunt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saepius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Claritas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etiam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processus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dynamicus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qui sequitur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mutationem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consuetudium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lectorum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Mirum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notare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quam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littera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gothica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quam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putamus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claram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anteposuerit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litterarum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formas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humanitatis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per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seacula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quarta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quinta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Eodem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modo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qui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videntur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clari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fiant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sollemnes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800" dirty="0" err="1" smtClean="0">
                <a:effectLst/>
                <a:latin typeface="+mn-lt"/>
                <a:ea typeface="ＭＳ 明朝"/>
                <a:cs typeface="Times New Roman"/>
              </a:rPr>
              <a:t>futurum</a:t>
            </a:r>
            <a:r>
              <a:rPr lang="en-US" sz="1800" dirty="0" smtClean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12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7464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10870" y="0"/>
            <a:ext cx="12202870" cy="685800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 fontAlgn="ctr">
              <a:buNone/>
              <a:defRPr sz="2000">
                <a:solidFill>
                  <a:srgbClr val="A6A6A6"/>
                </a:solidFill>
              </a:defRPr>
            </a:lvl1pPr>
          </a:lstStyle>
          <a:p>
            <a:r>
              <a:rPr lang="en-US" dirty="0" smtClean="0"/>
              <a:t>Your image goes here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89109" y="6471663"/>
            <a:ext cx="580665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2"/>
          </p:nvPr>
        </p:nvSpPr>
        <p:spPr>
          <a:xfrm>
            <a:off x="969654" y="6471663"/>
            <a:ext cx="27432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fld id="{2CAC8802-B8C0-C94B-9899-37DC10501D72}" type="datetime1">
              <a:rPr lang="en-US" smtClean="0"/>
              <a:t>12/14/17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46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30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0.xml"/><Relationship Id="rId9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73.xml"/><Relationship Id="rId21" Type="http://schemas.openxmlformats.org/officeDocument/2006/relationships/theme" Target="../theme/theme3.xml"/><Relationship Id="rId1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468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44685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A213-8E92-D94A-82D7-8578C89CAF17}" type="slidenum">
              <a:rPr lang="en-US" smtClean="0"/>
              <a:t>‹n.º›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76F64-F694-5242-A63F-9598C234BEF5}" type="datetime1">
              <a:rPr lang="en-US" smtClean="0"/>
              <a:t>12/14/17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752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6" r:id="rId4"/>
    <p:sldLayoutId id="2147483677" r:id="rId5"/>
    <p:sldLayoutId id="2147483679" r:id="rId6"/>
    <p:sldLayoutId id="2147483681" r:id="rId7"/>
    <p:sldLayoutId id="2147483676" r:id="rId8"/>
    <p:sldLayoutId id="2147483667" r:id="rId9"/>
    <p:sldLayoutId id="2147483668" r:id="rId10"/>
    <p:sldLayoutId id="2147483673" r:id="rId11"/>
    <p:sldLayoutId id="2147483671" r:id="rId12"/>
    <p:sldLayoutId id="2147483672" r:id="rId13"/>
    <p:sldLayoutId id="2147483675" r:id="rId14"/>
    <p:sldLayoutId id="2147483682" r:id="rId15"/>
    <p:sldLayoutId id="2147483684" r:id="rId16"/>
    <p:sldLayoutId id="2147483685" r:id="rId17"/>
    <p:sldLayoutId id="2147483686" r:id="rId18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baseline="0">
          <a:solidFill>
            <a:srgbClr val="5498E4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500" kern="1200" baseline="0">
          <a:solidFill>
            <a:srgbClr val="32323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="" xmlns:a16="http://schemas.microsoft.com/office/drawing/2014/main" id="{F2DD6258-1AC7-420C-8A9D-3BD55AD2A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68818"/>
            <a:ext cx="5486400" cy="598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="" xmlns:a16="http://schemas.microsoft.com/office/drawing/2014/main" id="{D1565A93-E6B9-40E7-8154-386F4A2160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400800" y="256118"/>
            <a:ext cx="5486400" cy="600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F7807C6-E35B-4288-A49C-E6DF8C2D6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34667"/>
            <a:ext cx="2743200" cy="1841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lnSpc>
                <a:spcPct val="90000"/>
              </a:lnSpc>
              <a:defRPr/>
            </a:pPr>
            <a:fld id="{2549EF96-9D61-4CFF-896B-7CC008145E6A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defRPr/>
              </a:pPr>
              <a:t>‹n.º›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Footer Placeholder 8">
            <a:extLst>
              <a:ext uri="{FF2B5EF4-FFF2-40B4-BE49-F238E27FC236}">
                <a16:creationId xmlns="" xmlns:a16="http://schemas.microsoft.com/office/drawing/2014/main" id="{A563632D-90AA-4095-9AC3-3B027E4448F7}"/>
              </a:ext>
            </a:extLst>
          </p:cNvPr>
          <p:cNvSpPr txBox="1">
            <a:spLocks/>
          </p:cNvSpPr>
          <p:nvPr userDrawn="1"/>
        </p:nvSpPr>
        <p:spPr>
          <a:xfrm>
            <a:off x="304800" y="6434667"/>
            <a:ext cx="1618827" cy="184151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2"/>
                </a:solidFill>
                <a:latin typeface="IBM Plex Sans" panose="020B0503050000000000" pitchFamily="34" charset="0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800" dirty="0">
                <a:solidFill>
                  <a:srgbClr val="FFFFFF"/>
                </a:solidFill>
              </a:rPr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8613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</p:sldLayoutIdLst>
  <p:hf hdr="0" dt="0"/>
  <p:txStyles>
    <p:titleStyle>
      <a:lvl1pPr algn="l" defTabSz="60958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  <a:lvl2pPr algn="l" defTabSz="60958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000000000" pitchFamily="34" charset="0"/>
          <a:cs typeface="Arial" panose="020B0604020202020204" pitchFamily="34" charset="0"/>
        </a:defRPr>
      </a:lvl2pPr>
      <a:lvl3pPr algn="l" defTabSz="60958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000000000" pitchFamily="34" charset="0"/>
          <a:cs typeface="Arial" panose="020B0604020202020204" pitchFamily="34" charset="0"/>
        </a:defRPr>
      </a:lvl3pPr>
      <a:lvl4pPr algn="l" defTabSz="60958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000000000" pitchFamily="34" charset="0"/>
          <a:cs typeface="Arial" panose="020B0604020202020204" pitchFamily="34" charset="0"/>
        </a:defRPr>
      </a:lvl4pPr>
      <a:lvl5pPr algn="l" defTabSz="60958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000000000" pitchFamily="34" charset="0"/>
          <a:cs typeface="Arial" panose="020B0604020202020204" pitchFamily="34" charset="0"/>
        </a:defRPr>
      </a:lvl5pPr>
      <a:lvl6pPr marL="609585" algn="l" defTabSz="60958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000000000" pitchFamily="34" charset="0"/>
          <a:cs typeface="Arial" panose="020B0604020202020204" pitchFamily="34" charset="0"/>
        </a:defRPr>
      </a:lvl6pPr>
      <a:lvl7pPr marL="1219170" algn="l" defTabSz="60958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000000000" pitchFamily="34" charset="0"/>
          <a:cs typeface="Arial" panose="020B0604020202020204" pitchFamily="34" charset="0"/>
        </a:defRPr>
      </a:lvl7pPr>
      <a:lvl8pPr marL="1828754" algn="l" defTabSz="60958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000000000" pitchFamily="34" charset="0"/>
          <a:cs typeface="Arial" panose="020B0604020202020204" pitchFamily="34" charset="0"/>
        </a:defRPr>
      </a:lvl8pPr>
      <a:lvl9pPr marL="2438339" algn="l" defTabSz="60958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IBM Plex Sans" panose="020B0503050000000000" pitchFamily="34" charset="0"/>
          <a:cs typeface="Arial" panose="020B0604020202020204" pitchFamily="34" charset="0"/>
        </a:defRPr>
      </a:lvl9pPr>
    </p:titleStyle>
    <p:bodyStyle>
      <a:lvl1pPr algn="l" defTabSz="609585" rtl="0" eaLnBrk="1" fontAlgn="base" hangingPunct="1">
        <a:spcBef>
          <a:spcPts val="1467"/>
        </a:spcBef>
        <a:spcAft>
          <a:spcPct val="0"/>
        </a:spcAft>
        <a:buFont typeface="Arial" panose="020B0604020202020204" pitchFamily="34" charset="0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fontAlgn="base" hangingPunct="1">
        <a:spcBef>
          <a:spcPts val="1467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fontAlgn="base" hangingPunct="1">
        <a:spcBef>
          <a:spcPts val="1467"/>
        </a:spcBef>
        <a:spcAft>
          <a:spcPct val="0"/>
        </a:spcAft>
        <a:buFont typeface="Arial" panose="020B0604020202020204" pitchFamily="34" charset="0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fontAlgn="base" hangingPunct="1">
        <a:spcBef>
          <a:spcPts val="1467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fontAlgn="base" hangingPunct="1">
        <a:spcBef>
          <a:spcPts val="1467"/>
        </a:spcBef>
        <a:spcAft>
          <a:spcPct val="0"/>
        </a:spcAft>
        <a:buFont typeface="Arial" panose="020B0604020202020204" pitchFamily="34" charset="0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468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44685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A213-8E92-D94A-82D7-8578C89CAF17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‹n.º›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76F64-F694-5242-A63F-9598C234BEF5}" type="datetime1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12/14/17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0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baseline="0">
          <a:solidFill>
            <a:srgbClr val="5498E4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500" kern="1200" baseline="0">
          <a:solidFill>
            <a:srgbClr val="32323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tiff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53.png"/><Relationship Id="rId11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53.png"/><Relationship Id="rId11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4.emf"/><Relationship Id="rId3" Type="http://schemas.openxmlformats.org/officeDocument/2006/relationships/image" Target="../media/image5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tiff"/><Relationship Id="rId12" Type="http://schemas.openxmlformats.org/officeDocument/2006/relationships/image" Target="../media/image17.tiff"/><Relationship Id="rId13" Type="http://schemas.openxmlformats.org/officeDocument/2006/relationships/image" Target="../media/image18.tiff"/><Relationship Id="rId14" Type="http://schemas.openxmlformats.org/officeDocument/2006/relationships/image" Target="../media/image19.tif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12.tiff"/><Relationship Id="rId10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Relationship Id="rId4" Type="http://schemas.openxmlformats.org/officeDocument/2006/relationships/image" Target="../media/image13.emf"/><Relationship Id="rId5" Type="http://schemas.openxmlformats.org/officeDocument/2006/relationships/image" Target="../media/image14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40.png"/><Relationship Id="rId6" Type="http://schemas.openxmlformats.org/officeDocument/2006/relationships/image" Target="../media/image12.tiff"/><Relationship Id="rId7" Type="http://schemas.openxmlformats.org/officeDocument/2006/relationships/image" Target="../media/image13.emf"/><Relationship Id="rId8" Type="http://schemas.openxmlformats.org/officeDocument/2006/relationships/image" Target="../media/image14.tiff"/><Relationship Id="rId9" Type="http://schemas.openxmlformats.org/officeDocument/2006/relationships/image" Target="../media/image17.tiff"/><Relationship Id="rId10" Type="http://schemas.openxmlformats.org/officeDocument/2006/relationships/image" Target="../media/image18.tiff"/><Relationship Id="rId11" Type="http://schemas.openxmlformats.org/officeDocument/2006/relationships/image" Target="../media/image19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41.png"/><Relationship Id="rId6" Type="http://schemas.openxmlformats.org/officeDocument/2006/relationships/image" Target="../media/image12.tiff"/><Relationship Id="rId7" Type="http://schemas.openxmlformats.org/officeDocument/2006/relationships/image" Target="../media/image13.emf"/><Relationship Id="rId8" Type="http://schemas.openxmlformats.org/officeDocument/2006/relationships/image" Target="../media/image14.tiff"/><Relationship Id="rId9" Type="http://schemas.openxmlformats.org/officeDocument/2006/relationships/image" Target="../media/image17.tiff"/><Relationship Id="rId10" Type="http://schemas.openxmlformats.org/officeDocument/2006/relationships/image" Target="../media/image18.tiff"/><Relationship Id="rId11" Type="http://schemas.openxmlformats.org/officeDocument/2006/relationships/image" Target="../media/image19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png"/><Relationship Id="rId3" Type="http://schemas.openxmlformats.org/officeDocument/2006/relationships/image" Target="../media/image53.png"/><Relationship Id="rId4" Type="http://schemas.openxmlformats.org/officeDocument/2006/relationships/image" Target="../media/image12.tiff"/><Relationship Id="rId5" Type="http://schemas.openxmlformats.org/officeDocument/2006/relationships/image" Target="../media/image13.emf"/><Relationship Id="rId6" Type="http://schemas.openxmlformats.org/officeDocument/2006/relationships/image" Target="../media/image14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9" Type="http://schemas.openxmlformats.org/officeDocument/2006/relationships/image" Target="../media/image19.tiff"/><Relationship Id="rId10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Relationship Id="rId6" Type="http://schemas.openxmlformats.org/officeDocument/2006/relationships/image" Target="../media/image12.tiff"/><Relationship Id="rId7" Type="http://schemas.openxmlformats.org/officeDocument/2006/relationships/image" Target="../media/image13.emf"/><Relationship Id="rId8" Type="http://schemas.openxmlformats.org/officeDocument/2006/relationships/image" Target="../media/image14.tiff"/><Relationship Id="rId9" Type="http://schemas.openxmlformats.org/officeDocument/2006/relationships/image" Target="../media/image17.tiff"/><Relationship Id="rId10" Type="http://schemas.openxmlformats.org/officeDocument/2006/relationships/image" Target="../media/image18.tiff"/><Relationship Id="rId11" Type="http://schemas.openxmlformats.org/officeDocument/2006/relationships/image" Target="../media/image19.tiff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52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tiff"/><Relationship Id="rId3" Type="http://schemas.openxmlformats.org/officeDocument/2006/relationships/image" Target="../media/image13.emf"/><Relationship Id="rId4" Type="http://schemas.openxmlformats.org/officeDocument/2006/relationships/image" Target="../media/image14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microsoft.com/office/2007/relationships/hdphoto" Target="../media/hdphoto1.wdp"/><Relationship Id="rId14" Type="http://schemas.openxmlformats.org/officeDocument/2006/relationships/image" Target="../media/image86.tiff"/><Relationship Id="rId15" Type="http://schemas.openxmlformats.org/officeDocument/2006/relationships/image" Target="../media/image87.tiff"/><Relationship Id="rId16" Type="http://schemas.openxmlformats.org/officeDocument/2006/relationships/image" Target="../media/image88.tiff"/><Relationship Id="rId17" Type="http://schemas.openxmlformats.org/officeDocument/2006/relationships/image" Target="../media/image89.tiff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6.emf"/><Relationship Id="rId4" Type="http://schemas.openxmlformats.org/officeDocument/2006/relationships/image" Target="../media/image77.tiff"/><Relationship Id="rId5" Type="http://schemas.openxmlformats.org/officeDocument/2006/relationships/image" Target="../media/image78.tiff"/><Relationship Id="rId6" Type="http://schemas.openxmlformats.org/officeDocument/2006/relationships/image" Target="../media/image79.tiff"/><Relationship Id="rId7" Type="http://schemas.openxmlformats.org/officeDocument/2006/relationships/image" Target="../media/image80.tiff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tiff"/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emf"/><Relationship Id="rId5" Type="http://schemas.openxmlformats.org/officeDocument/2006/relationships/image" Target="../media/image14.tiff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Relationship Id="rId3" Type="http://schemas.openxmlformats.org/officeDocument/2006/relationships/image" Target="../media/image13.emf"/><Relationship Id="rId4" Type="http://schemas.openxmlformats.org/officeDocument/2006/relationships/image" Target="../media/image14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tiff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Relationship Id="rId3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BA4C81B-CAA0-4367-8B95-14278CC72B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216" r="3687" b="7192"/>
          <a:stretch/>
        </p:blipFill>
        <p:spPr>
          <a:xfrm>
            <a:off x="0" y="16043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2A149758-24E4-45F3-A9DC-2BFB146DED85}"/>
              </a:ext>
            </a:extLst>
          </p:cNvPr>
          <p:cNvSpPr/>
          <p:nvPr/>
        </p:nvSpPr>
        <p:spPr>
          <a:xfrm>
            <a:off x="0" y="3378201"/>
            <a:ext cx="5100941" cy="3495841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 err="1">
              <a:solidFill>
                <a:srgbClr val="FFFFFF"/>
              </a:solidFill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8C5D46-1F8D-4402-AFCB-BBBC72756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11531600" cy="1027176"/>
          </a:xfrm>
        </p:spPr>
        <p:txBody>
          <a:bodyPr/>
          <a:lstStyle/>
          <a:p>
            <a:r>
              <a:rPr lang="en-US" dirty="0" smtClean="0"/>
              <a:t>Hybrid Cloud Management Services on the</a:t>
            </a:r>
            <a:br>
              <a:rPr lang="en-US" dirty="0" smtClean="0"/>
            </a:br>
            <a:r>
              <a:rPr lang="en-US" dirty="0" smtClean="0"/>
              <a:t>IBM Services Platform with Watson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5FEE84B-0FAA-4BFD-A2B1-1DA5EE595C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377">
              <a:defRPr/>
            </a:pPr>
            <a:fld id="{BE7807B3-E0EF-4849-8ECC-6780D5909A55}" type="slidenum">
              <a:rPr lang="en-US" smtClean="0">
                <a:solidFill>
                  <a:srgbClr val="FFFFFF"/>
                </a:solidFill>
              </a:rPr>
              <a:pPr defTabSz="914377">
                <a:defRPr/>
              </a:pPr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95353CD-32B1-479C-97BA-2F7EC0DF6C04}"/>
              </a:ext>
            </a:extLst>
          </p:cNvPr>
          <p:cNvSpPr/>
          <p:nvPr/>
        </p:nvSpPr>
        <p:spPr>
          <a:xfrm>
            <a:off x="196426" y="3556002"/>
            <a:ext cx="4904516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133" smtClean="0">
                <a:solidFill>
                  <a:srgbClr val="FFFFFF"/>
                </a:solidFill>
              </a:rPr>
              <a:t>Overview</a:t>
            </a:r>
            <a:endParaRPr lang="en-US" sz="2133" dirty="0">
              <a:solidFill>
                <a:srgbClr val="FFFFFF"/>
              </a:solidFill>
            </a:endParaRPr>
          </a:p>
        </p:txBody>
      </p:sp>
      <p:sp>
        <p:nvSpPr>
          <p:cNvPr id="8" name="Footer Placeholder 8">
            <a:extLst>
              <a:ext uri="{FF2B5EF4-FFF2-40B4-BE49-F238E27FC236}">
                <a16:creationId xmlns="" xmlns:a16="http://schemas.microsoft.com/office/drawing/2014/main" id="{D38AA9B0-6FD1-4387-82BE-5FBAF7EC639D}"/>
              </a:ext>
            </a:extLst>
          </p:cNvPr>
          <p:cNvSpPr txBox="1">
            <a:spLocks/>
          </p:cNvSpPr>
          <p:nvPr/>
        </p:nvSpPr>
        <p:spPr>
          <a:xfrm>
            <a:off x="304800" y="6434667"/>
            <a:ext cx="1618827" cy="184151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2"/>
                </a:solidFill>
                <a:latin typeface="IBM Plex Sans" panose="020B0503050000000000" pitchFamily="34" charset="0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IBM Plex Sans" panose="020B0503050000000000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srgbClr val="FFFFFF"/>
                </a:solidFill>
              </a:rPr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148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0022" y="396885"/>
            <a:ext cx="5495511" cy="1470416"/>
          </a:xfrm>
        </p:spPr>
        <p:txBody>
          <a:bodyPr/>
          <a:lstStyle/>
          <a:p>
            <a:r>
              <a:rPr lang="en-US" sz="3200" dirty="0" err="1" smtClean="0"/>
              <a:t>ITaaS</a:t>
            </a:r>
            <a:r>
              <a:rPr lang="en-US" sz="3200" dirty="0" smtClean="0"/>
              <a:t>: Hybrid Cloud Management Services...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HCMS: An Offering Solution Bundle on the Platform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18333" y="829744"/>
            <a:ext cx="2614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Strategic Initiative for 2018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9" name="Picture 58" descr="mage result for DevO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261" y="3361703"/>
            <a:ext cx="861927" cy="45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ight Arrow 59"/>
          <p:cNvSpPr/>
          <p:nvPr/>
        </p:nvSpPr>
        <p:spPr bwMode="auto">
          <a:xfrm rot="10800000">
            <a:off x="11049000" y="3934398"/>
            <a:ext cx="972957" cy="661666"/>
          </a:xfrm>
          <a:prstGeom prst="rightArrow">
            <a:avLst>
              <a:gd name="adj1" fmla="val 50000"/>
              <a:gd name="adj2" fmla="val 48276"/>
            </a:avLst>
          </a:prstGeom>
          <a:noFill/>
          <a:ln w="9525" cap="flat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>
              <a:defRPr/>
            </a:pPr>
            <a:endParaRPr lang="en-US" sz="900" kern="0" dirty="0" smtClean="0">
              <a:solidFill>
                <a:srgbClr val="666666"/>
              </a:solidFill>
              <a:latin typeface="Arial" charset="0"/>
              <a:ea typeface="MS PGothic" pitchFamily="34" charset="-128"/>
              <a:cs typeface="+mn-cs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10934435" y="2477768"/>
            <a:ext cx="1223412" cy="697178"/>
            <a:chOff x="1089859" y="1184841"/>
            <a:chExt cx="1033503" cy="569383"/>
          </a:xfrm>
        </p:grpSpPr>
        <p:pic>
          <p:nvPicPr>
            <p:cNvPr id="71" name="Picture 70" descr="Screen Shot 2016-12-16 at 10.13.43 AM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476" y="1184841"/>
              <a:ext cx="315431" cy="282145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1089859" y="1452592"/>
              <a:ext cx="1033503" cy="3016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191919"/>
                  </a:solidFill>
                  <a:latin typeface="Arial" pitchFamily="34" charset="0"/>
                  <a:ea typeface="MS PGothic" pitchFamily="34" charset="-128"/>
                  <a:cs typeface="+mn-cs"/>
                </a:rPr>
                <a:t>Carl</a:t>
              </a:r>
            </a:p>
            <a:p>
              <a:pPr algn="ctr"/>
              <a:r>
                <a:rPr lang="en-US" sz="900" dirty="0">
                  <a:solidFill>
                    <a:srgbClr val="191919"/>
                  </a:solidFill>
                  <a:latin typeface="Arial" pitchFamily="34" charset="0"/>
                  <a:ea typeface="MS PGothic" pitchFamily="34" charset="-128"/>
                  <a:cs typeface="+mn-cs"/>
                </a:rPr>
                <a:t>(Content Developer)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133506" y="1178530"/>
            <a:ext cx="1159293" cy="726363"/>
            <a:chOff x="97459" y="4130565"/>
            <a:chExt cx="979336" cy="593218"/>
          </a:xfrm>
        </p:grpSpPr>
        <p:pic>
          <p:nvPicPr>
            <p:cNvPr id="80" name="Picture 79" descr="Screen Shot 2016-12-16 at 10.17.00 A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11" y="4130565"/>
              <a:ext cx="329909" cy="291586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97459" y="4422151"/>
              <a:ext cx="979336" cy="3016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191919"/>
                  </a:solidFill>
                  <a:latin typeface="Arial" pitchFamily="34" charset="0"/>
                  <a:ea typeface="MS PGothic" pitchFamily="34" charset="-128"/>
                  <a:cs typeface="+mn-cs"/>
                </a:rPr>
                <a:t>Sandy</a:t>
              </a:r>
            </a:p>
            <a:p>
              <a:pPr algn="ctr"/>
              <a:r>
                <a:rPr lang="en-US" sz="900" dirty="0">
                  <a:solidFill>
                    <a:srgbClr val="191919"/>
                  </a:solidFill>
                  <a:latin typeface="Arial" pitchFamily="34" charset="0"/>
                  <a:ea typeface="MS PGothic" pitchFamily="34" charset="-128"/>
                  <a:cs typeface="+mn-cs"/>
                </a:rPr>
                <a:t>(Solution Architect)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793981" y="1178529"/>
            <a:ext cx="1056699" cy="719919"/>
            <a:chOff x="1139609" y="4130565"/>
            <a:chExt cx="892669" cy="587956"/>
          </a:xfrm>
        </p:grpSpPr>
        <p:pic>
          <p:nvPicPr>
            <p:cNvPr id="83" name="Picture 82" descr="Screen Shot 2016-12-16 at 10.19.13 A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000" y="4130565"/>
              <a:ext cx="346048" cy="291499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1139609" y="4416889"/>
              <a:ext cx="892669" cy="3016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191919"/>
                  </a:solidFill>
                  <a:latin typeface="Arial" pitchFamily="34" charset="0"/>
                  <a:ea typeface="MS PGothic" pitchFamily="34" charset="-128"/>
                  <a:cs typeface="+mn-cs"/>
                </a:rPr>
                <a:t>George</a:t>
              </a:r>
            </a:p>
            <a:p>
              <a:pPr algn="ctr"/>
              <a:r>
                <a:rPr lang="en-US" sz="900" dirty="0">
                  <a:solidFill>
                    <a:srgbClr val="191919"/>
                  </a:solidFill>
                  <a:latin typeface="Arial" pitchFamily="34" charset="0"/>
                  <a:ea typeface="MS PGothic" pitchFamily="34" charset="-128"/>
                  <a:cs typeface="+mn-cs"/>
                </a:rPr>
                <a:t>(LOB Consumer)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11121666" y="4877426"/>
            <a:ext cx="966931" cy="717461"/>
            <a:chOff x="1950830" y="4130980"/>
            <a:chExt cx="816836" cy="585947"/>
          </a:xfrm>
        </p:grpSpPr>
        <p:sp>
          <p:nvSpPr>
            <p:cNvPr id="86" name="TextBox 85"/>
            <p:cNvSpPr txBox="1"/>
            <p:nvPr/>
          </p:nvSpPr>
          <p:spPr>
            <a:xfrm>
              <a:off x="1950830" y="4415295"/>
              <a:ext cx="816836" cy="3016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srgbClr val="191919"/>
                  </a:solidFill>
                  <a:latin typeface="Arial" pitchFamily="34" charset="0"/>
                  <a:ea typeface="MS PGothic" pitchFamily="34" charset="-128"/>
                  <a:cs typeface="+mn-cs"/>
                </a:rPr>
                <a:t>Michael</a:t>
              </a:r>
            </a:p>
            <a:p>
              <a:pPr algn="ctr">
                <a:defRPr/>
              </a:pPr>
              <a:r>
                <a:rPr lang="en-US" sz="900" b="1" kern="0" dirty="0" smtClean="0">
                  <a:solidFill>
                    <a:srgbClr val="191919"/>
                  </a:solidFill>
                  <a:latin typeface="Arial" pitchFamily="34" charset="0"/>
                  <a:ea typeface="MS PGothic" pitchFamily="34" charset="-128"/>
                  <a:cs typeface="+mn-cs"/>
                </a:rPr>
                <a:t>(</a:t>
              </a:r>
              <a:r>
                <a:rPr lang="en-US" sz="900" kern="0" dirty="0" smtClean="0">
                  <a:solidFill>
                    <a:srgbClr val="191919"/>
                  </a:solidFill>
                  <a:latin typeface="Arial" pitchFamily="34" charset="0"/>
                  <a:ea typeface="MS PGothic" pitchFamily="34" charset="-128"/>
                  <a:cs typeface="+mn-cs"/>
                </a:rPr>
                <a:t>IT Ops/Admin)</a:t>
              </a:r>
              <a:endParaRPr lang="en-US" sz="900" b="1" kern="0" dirty="0" smtClean="0">
                <a:solidFill>
                  <a:srgbClr val="191919"/>
                </a:solidFill>
                <a:latin typeface="Arial" pitchFamily="34" charset="0"/>
                <a:ea typeface="MS PGothic" pitchFamily="34" charset="-128"/>
                <a:cs typeface="+mn-cs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2208616" y="4130980"/>
              <a:ext cx="363878" cy="285909"/>
              <a:chOff x="9981915" y="1169282"/>
              <a:chExt cx="1694100" cy="1515327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9981915" y="1169282"/>
                <a:ext cx="1694100" cy="1515327"/>
                <a:chOff x="309569" y="704848"/>
                <a:chExt cx="1270575" cy="1136495"/>
              </a:xfrm>
            </p:grpSpPr>
            <p:pic>
              <p:nvPicPr>
                <p:cNvPr id="90" name="Picture 89" descr="Screen Shot 2016-12-16 at 10.13.43 AM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569" y="704848"/>
                  <a:ext cx="1270575" cy="1136495"/>
                </a:xfrm>
                <a:prstGeom prst="rect">
                  <a:avLst/>
                </a:prstGeom>
              </p:spPr>
            </p:pic>
            <p:sp>
              <p:nvSpPr>
                <p:cNvPr id="91" name="Oval 90"/>
                <p:cNvSpPr/>
                <p:nvPr/>
              </p:nvSpPr>
              <p:spPr>
                <a:xfrm>
                  <a:off x="471605" y="746438"/>
                  <a:ext cx="998420" cy="1010111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sz="2000" kern="0" smtClean="0">
                    <a:solidFill>
                      <a:srgbClr val="FFFFFF"/>
                    </a:solidFill>
                    <a:latin typeface="Arial"/>
                    <a:ea typeface=""/>
                    <a:cs typeface=""/>
                  </a:endParaRPr>
                </a:p>
              </p:txBody>
            </p:sp>
          </p:grpSp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8" r="7640" b="5913"/>
              <a:stretch/>
            </p:blipFill>
            <p:spPr>
              <a:xfrm>
                <a:off x="10491538" y="1418218"/>
                <a:ext cx="770020" cy="958615"/>
              </a:xfrm>
              <a:prstGeom prst="rect">
                <a:avLst/>
              </a:prstGeom>
            </p:spPr>
          </p:pic>
        </p:grpSp>
      </p:grpSp>
      <p:grpSp>
        <p:nvGrpSpPr>
          <p:cNvPr id="92" name="Group 91"/>
          <p:cNvGrpSpPr/>
          <p:nvPr/>
        </p:nvGrpSpPr>
        <p:grpSpPr>
          <a:xfrm>
            <a:off x="9350456" y="1178528"/>
            <a:ext cx="1133644" cy="752762"/>
            <a:chOff x="9350303" y="1372104"/>
            <a:chExt cx="1276892" cy="819705"/>
          </a:xfrm>
        </p:grpSpPr>
        <p:grpSp>
          <p:nvGrpSpPr>
            <p:cNvPr id="93" name="Group 92"/>
            <p:cNvGrpSpPr/>
            <p:nvPr/>
          </p:nvGrpSpPr>
          <p:grpSpPr>
            <a:xfrm>
              <a:off x="9741155" y="1372104"/>
              <a:ext cx="475085" cy="381996"/>
              <a:chOff x="538481" y="1165092"/>
              <a:chExt cx="1355018" cy="1201112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538481" y="1165092"/>
                <a:ext cx="1355018" cy="1201112"/>
                <a:chOff x="309569" y="704848"/>
                <a:chExt cx="1270575" cy="1136495"/>
              </a:xfrm>
            </p:grpSpPr>
            <p:pic>
              <p:nvPicPr>
                <p:cNvPr id="97" name="Picture 96" descr="Screen Shot 2016-12-16 at 10.13.43 AM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569" y="704848"/>
                  <a:ext cx="1270575" cy="1136495"/>
                </a:xfrm>
                <a:prstGeom prst="rect">
                  <a:avLst/>
                </a:prstGeom>
              </p:spPr>
            </p:pic>
            <p:sp>
              <p:nvSpPr>
                <p:cNvPr id="98" name="Oval 97"/>
                <p:cNvSpPr/>
                <p:nvPr/>
              </p:nvSpPr>
              <p:spPr>
                <a:xfrm>
                  <a:off x="471605" y="746438"/>
                  <a:ext cx="998420" cy="10101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1600" kern="0">
                    <a:solidFill>
                      <a:prstClr val="white"/>
                    </a:solidFill>
                    <a:latin typeface="Calibri"/>
                    <a:cs typeface="+mn-cs"/>
                  </a:endParaRPr>
                </a:p>
              </p:txBody>
            </p:sp>
          </p:grp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422" y="1430563"/>
                <a:ext cx="581470" cy="670169"/>
              </a:xfrm>
              <a:prstGeom prst="rect">
                <a:avLst/>
              </a:prstGeom>
            </p:spPr>
          </p:pic>
        </p:grpSp>
        <p:sp>
          <p:nvSpPr>
            <p:cNvPr id="94" name="TextBox 93"/>
            <p:cNvSpPr txBox="1"/>
            <p:nvPr/>
          </p:nvSpPr>
          <p:spPr>
            <a:xfrm>
              <a:off x="9350303" y="1789632"/>
              <a:ext cx="1276892" cy="40217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defRPr/>
              </a:pPr>
              <a:r>
                <a:rPr lang="en-US" sz="900" b="1" kern="0" dirty="0" smtClean="0">
                  <a:solidFill>
                    <a:srgbClr val="191919"/>
                  </a:solidFill>
                  <a:latin typeface="Arial" pitchFamily="34" charset="0"/>
                  <a:ea typeface="MS PGothic" pitchFamily="34" charset="-128"/>
                  <a:cs typeface="+mn-cs"/>
                </a:rPr>
                <a:t>Jack</a:t>
              </a:r>
            </a:p>
            <a:p>
              <a:pPr algn="ctr">
                <a:defRPr/>
              </a:pPr>
              <a:r>
                <a:rPr lang="en-US" sz="900" kern="0" dirty="0" smtClean="0">
                  <a:solidFill>
                    <a:srgbClr val="191919"/>
                  </a:solidFill>
                  <a:latin typeface="Arial" pitchFamily="34" charset="0"/>
                  <a:ea typeface="MS PGothic" pitchFamily="34" charset="-128"/>
                  <a:cs typeface="+mn-cs"/>
                </a:rPr>
                <a:t>(Financial Analyst)</a:t>
              </a:r>
            </a:p>
          </p:txBody>
        </p:sp>
      </p:grpSp>
      <p:sp>
        <p:nvSpPr>
          <p:cNvPr id="99" name="Rounded Rectangle 98"/>
          <p:cNvSpPr/>
          <p:nvPr/>
        </p:nvSpPr>
        <p:spPr>
          <a:xfrm>
            <a:off x="5839591" y="3202075"/>
            <a:ext cx="5073240" cy="727229"/>
          </a:xfrm>
          <a:prstGeom prst="roundRect">
            <a:avLst>
              <a:gd name="adj" fmla="val 0"/>
            </a:avLst>
          </a:prstGeom>
          <a:solidFill>
            <a:srgbClr val="91DAD6"/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1050" b="1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Brokerage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5839594" y="3974031"/>
            <a:ext cx="5073237" cy="780371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1050" b="1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Orchestration (ICDS)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5839594" y="4792190"/>
            <a:ext cx="5073237" cy="704440"/>
          </a:xfrm>
          <a:prstGeom prst="roundRect">
            <a:avLst>
              <a:gd name="adj" fmla="val 0"/>
            </a:avLst>
          </a:prstGeom>
          <a:solidFill>
            <a:srgbClr val="3AA49E"/>
          </a:solidFill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>
              <a:defRPr/>
            </a:pPr>
            <a:r>
              <a:rPr lang="en-US" sz="1050" b="1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Managed Services (IMI)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94" y="5568285"/>
            <a:ext cx="5073237" cy="856579"/>
          </a:xfrm>
          <a:prstGeom prst="rect">
            <a:avLst/>
          </a:prstGeom>
          <a:ln w="9525">
            <a:solidFill>
              <a:srgbClr val="191919"/>
            </a:solidFill>
          </a:ln>
        </p:spPr>
      </p:pic>
      <p:sp>
        <p:nvSpPr>
          <p:cNvPr id="103" name="Rounded Rectangle 102"/>
          <p:cNvSpPr/>
          <p:nvPr/>
        </p:nvSpPr>
        <p:spPr>
          <a:xfrm>
            <a:off x="6025032" y="3481692"/>
            <a:ext cx="914451" cy="335295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Planning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8501651" y="3481692"/>
            <a:ext cx="914451" cy="335295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Cost &amp; Assets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9699724" y="3481692"/>
            <a:ext cx="914451" cy="335295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Finance</a:t>
            </a:r>
          </a:p>
          <a:p>
            <a:pPr algn="ctr"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(Ops Mgmt)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7223105" y="3481692"/>
            <a:ext cx="994923" cy="335295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Storefront</a:t>
            </a:r>
          </a:p>
          <a:p>
            <a:pPr algn="ctr"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(Catalog)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5902029" y="4257993"/>
            <a:ext cx="1376046" cy="399903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Patterns</a:t>
            </a:r>
            <a:endParaRPr lang="en-US" sz="900" kern="0" dirty="0" smtClean="0">
              <a:solidFill>
                <a:srgbClr val="FFFFFF"/>
              </a:solidFill>
              <a:latin typeface="Arial"/>
              <a:ea typeface=""/>
              <a:cs typeface="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7998135" y="5097773"/>
            <a:ext cx="846058" cy="305640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Patch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6982027" y="5097773"/>
            <a:ext cx="810750" cy="335295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Events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9049552" y="5097773"/>
            <a:ext cx="777168" cy="335295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Automate</a:t>
            </a:r>
            <a:endParaRPr lang="en-US" sz="900" kern="0" dirty="0" smtClean="0">
              <a:solidFill>
                <a:srgbClr val="FFFFFF"/>
              </a:solidFill>
              <a:latin typeface="Arial"/>
              <a:ea typeface=""/>
              <a:cs typeface="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10032077" y="5097773"/>
            <a:ext cx="766742" cy="335295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ITSM (IPC)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5953538" y="5097773"/>
            <a:ext cx="823132" cy="335295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Monitor</a:t>
            </a:r>
            <a:endParaRPr lang="en-US" sz="900" kern="0" dirty="0" smtClean="0">
              <a:solidFill>
                <a:srgbClr val="FFFFFF"/>
              </a:solidFill>
              <a:latin typeface="Arial"/>
              <a:ea typeface=""/>
              <a:cs typeface="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7661516" y="4257993"/>
            <a:ext cx="1376046" cy="399903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Workflows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9421003" y="4257993"/>
            <a:ext cx="1376046" cy="399903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900" kern="0" dirty="0" smtClean="0">
                <a:solidFill>
                  <a:srgbClr val="FFFFFF"/>
                </a:solidFill>
                <a:latin typeface="Arial"/>
                <a:ea typeface=""/>
                <a:cs typeface=""/>
              </a:rPr>
              <a:t>SW Configuration Management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090" y="1395664"/>
            <a:ext cx="3474102" cy="1673894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304800" y="3378658"/>
            <a:ext cx="39202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Client’s requiring solutions for Hybrid Cloud are most often as needing the “Bundle” that includes Broker, ICDS and IMI Offerings + Integrations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Today, client solution designs that include multiple independent, yet related offerings are complex, costly and slower to complete than a ’bundle’ (Solution)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HCMS is required for competitiveness in the the growing Hybrid Cloud Market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5839591" y="2032670"/>
            <a:ext cx="5073240" cy="1113345"/>
          </a:xfrm>
          <a:prstGeom prst="roundRect">
            <a:avLst>
              <a:gd name="adj" fmla="val 0"/>
            </a:avLst>
          </a:prstGeom>
          <a:solidFill>
            <a:srgbClr val="91D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 smtClean="0">
                <a:solidFill>
                  <a:prstClr val="white"/>
                </a:solidFill>
                <a:latin typeface="Calibri"/>
              </a:rPr>
              <a:t>Integrated </a:t>
            </a:r>
            <a:r>
              <a:rPr lang="en-US" sz="1100" b="1" dirty="0">
                <a:solidFill>
                  <a:prstClr val="white"/>
                </a:solidFill>
                <a:latin typeface="Calibri"/>
              </a:rPr>
              <a:t>Self Service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03432" y="2658115"/>
            <a:ext cx="785254" cy="30448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9" name="Picture 118" descr="Cost-dashboard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t="8454" r="6795" b="9601"/>
          <a:stretch/>
        </p:blipFill>
        <p:spPr>
          <a:xfrm>
            <a:off x="9766600" y="2658115"/>
            <a:ext cx="824171" cy="287030"/>
          </a:xfrm>
          <a:prstGeom prst="rect">
            <a:avLst/>
          </a:prstGeom>
          <a:ln w="3175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2" descr="http://fixstream.com/wp-content/uploads/2015/03/Operational-Map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186" y="2658115"/>
            <a:ext cx="845403" cy="304482"/>
          </a:xfrm>
          <a:prstGeom prst="rect">
            <a:avLst/>
          </a:prstGeom>
          <a:noFill/>
          <a:ln>
            <a:solidFill>
              <a:srgbClr val="83D1F5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8696" y="2658115"/>
            <a:ext cx="862480" cy="29360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122" name="Group 121"/>
          <p:cNvGrpSpPr/>
          <p:nvPr/>
        </p:nvGrpSpPr>
        <p:grpSpPr>
          <a:xfrm>
            <a:off x="5993202" y="2358891"/>
            <a:ext cx="4622852" cy="193808"/>
            <a:chOff x="469321" y="1351831"/>
            <a:chExt cx="11432393" cy="179077"/>
          </a:xfrm>
        </p:grpSpPr>
        <p:sp>
          <p:nvSpPr>
            <p:cNvPr id="123" name="TextBox 122"/>
            <p:cNvSpPr txBox="1"/>
            <p:nvPr/>
          </p:nvSpPr>
          <p:spPr>
            <a:xfrm>
              <a:off x="469321" y="1351831"/>
              <a:ext cx="1694534" cy="15641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500" dirty="0">
                  <a:solidFill>
                    <a:srgbClr val="7F7F7F"/>
                  </a:solidFill>
                  <a:latin typeface="Calibri"/>
                  <a:cs typeface="+mn-cs"/>
                </a:rPr>
                <a:t>PLAN    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2388965" y="1353020"/>
              <a:ext cx="1683561" cy="15641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500" dirty="0">
                  <a:solidFill>
                    <a:srgbClr val="7F7F7F"/>
                  </a:solidFill>
                  <a:latin typeface="Calibri"/>
                  <a:cs typeface="+mn-cs"/>
                </a:rPr>
                <a:t>MIGRATE    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284789" y="1355611"/>
              <a:ext cx="1416786" cy="15641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500" dirty="0">
                  <a:solidFill>
                    <a:srgbClr val="7F7F7F"/>
                  </a:solidFill>
                  <a:latin typeface="Calibri"/>
                  <a:cs typeface="+mn-cs"/>
                </a:rPr>
                <a:t>BUY    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974965" y="1366514"/>
              <a:ext cx="1980284" cy="15641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500" dirty="0">
                  <a:solidFill>
                    <a:srgbClr val="7F7F7F"/>
                  </a:solidFill>
                  <a:latin typeface="Calibri"/>
                  <a:cs typeface="+mn-cs"/>
                </a:rPr>
                <a:t>OPERATE    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102458" y="1374498"/>
              <a:ext cx="1799256" cy="15641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500" dirty="0">
                  <a:solidFill>
                    <a:srgbClr val="7F7F7F"/>
                  </a:solidFill>
                  <a:latin typeface="Calibri"/>
                  <a:cs typeface="+mn-cs"/>
                </a:rPr>
                <a:t>GOVERN    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883939" y="1359087"/>
              <a:ext cx="1945142" cy="156410"/>
            </a:xfrm>
            <a:prstGeom prst="rect">
              <a:avLst/>
            </a:prstGeom>
            <a:noFill/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500" dirty="0">
                  <a:solidFill>
                    <a:srgbClr val="7F7F7F"/>
                  </a:solidFill>
                  <a:latin typeface="Calibri"/>
                  <a:cs typeface="+mn-cs"/>
                </a:rPr>
                <a:t>INTEGRATE    </a:t>
              </a:r>
            </a:p>
          </p:txBody>
        </p:sp>
      </p:grpSp>
      <p:cxnSp>
        <p:nvCxnSpPr>
          <p:cNvPr id="129" name="Straight Arrow Connector 128"/>
          <p:cNvCxnSpPr/>
          <p:nvPr/>
        </p:nvCxnSpPr>
        <p:spPr>
          <a:xfrm flipV="1">
            <a:off x="5974364" y="2282780"/>
            <a:ext cx="4698021" cy="3"/>
          </a:xfrm>
          <a:prstGeom prst="straightConnector1">
            <a:avLst/>
          </a:prstGeom>
          <a:ln>
            <a:solidFill>
              <a:srgbClr val="CCFFCC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5942796" y="2959502"/>
            <a:ext cx="10495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7439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rPr>
              <a:t>Consumption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9673615" y="2952869"/>
            <a:ext cx="996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7439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rPr>
              <a:t>Governance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348389" y="2944957"/>
            <a:ext cx="1255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7439"/>
            <a:r>
              <a:rPr lang="en-US" sz="800" dirty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rPr>
              <a:t>Ops </a:t>
            </a:r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rPr>
              <a:t>Management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192940" y="2937472"/>
            <a:ext cx="1371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7439"/>
            <a:r>
              <a:rPr lang="en-US" sz="800" dirty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rPr>
              <a:t>Service </a:t>
            </a:r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rPr>
              <a:t>Fulfillment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1358178" y="4065175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Pattern</a:t>
            </a:r>
          </a:p>
          <a:p>
            <a:r>
              <a:rPr lang="en-US" sz="1000" dirty="0" smtClean="0"/>
              <a:t>Factory</a:t>
            </a:r>
            <a:endParaRPr lang="en-US" sz="1000" dirty="0"/>
          </a:p>
        </p:txBody>
      </p:sp>
      <p:sp>
        <p:nvSpPr>
          <p:cNvPr id="135" name="Freeform 134"/>
          <p:cNvSpPr/>
          <p:nvPr/>
        </p:nvSpPr>
        <p:spPr>
          <a:xfrm>
            <a:off x="4157948" y="1835525"/>
            <a:ext cx="1622118" cy="2893103"/>
          </a:xfrm>
          <a:custGeom>
            <a:avLst/>
            <a:gdLst>
              <a:gd name="connsiteX0" fmla="*/ 14990 w 2083633"/>
              <a:gd name="connsiteY0" fmla="*/ 884420 h 2893102"/>
              <a:gd name="connsiteX1" fmla="*/ 2083633 w 2083633"/>
              <a:gd name="connsiteY1" fmla="*/ 2893102 h 2893102"/>
              <a:gd name="connsiteX2" fmla="*/ 2068643 w 2083633"/>
              <a:gd name="connsiteY2" fmla="*/ 464695 h 2893102"/>
              <a:gd name="connsiteX3" fmla="*/ 0 w 2083633"/>
              <a:gd name="connsiteY3" fmla="*/ 0 h 2893102"/>
              <a:gd name="connsiteX4" fmla="*/ 14990 w 2083633"/>
              <a:gd name="connsiteY4" fmla="*/ 884420 h 2893102"/>
              <a:gd name="connsiteX0" fmla="*/ 14990 w 2083633"/>
              <a:gd name="connsiteY0" fmla="*/ 1244184 h 2893102"/>
              <a:gd name="connsiteX1" fmla="*/ 2083633 w 2083633"/>
              <a:gd name="connsiteY1" fmla="*/ 2893102 h 2893102"/>
              <a:gd name="connsiteX2" fmla="*/ 2068643 w 2083633"/>
              <a:gd name="connsiteY2" fmla="*/ 464695 h 2893102"/>
              <a:gd name="connsiteX3" fmla="*/ 0 w 2083633"/>
              <a:gd name="connsiteY3" fmla="*/ 0 h 2893102"/>
              <a:gd name="connsiteX4" fmla="*/ 14990 w 2083633"/>
              <a:gd name="connsiteY4" fmla="*/ 1244184 h 28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3633" h="2893102">
                <a:moveTo>
                  <a:pt x="14990" y="1244184"/>
                </a:moveTo>
                <a:lnTo>
                  <a:pt x="2083633" y="2893102"/>
                </a:lnTo>
                <a:cubicBezTo>
                  <a:pt x="2078636" y="2083633"/>
                  <a:pt x="2073640" y="1274164"/>
                  <a:pt x="2068643" y="464695"/>
                </a:cubicBezTo>
                <a:lnTo>
                  <a:pt x="0" y="0"/>
                </a:lnTo>
                <a:lnTo>
                  <a:pt x="14990" y="1244184"/>
                </a:lnTo>
                <a:close/>
              </a:path>
            </a:pathLst>
          </a:custGeom>
          <a:gradFill flip="none" rotWithShape="1">
            <a:gsLst>
              <a:gs pos="0">
                <a:srgbClr val="1C3649">
                  <a:lumMod val="50000"/>
                  <a:lumOff val="50000"/>
                </a:srgbClr>
              </a:gs>
              <a:gs pos="100000">
                <a:srgbClr val="82D1CD"/>
              </a:gs>
              <a:gs pos="100000">
                <a:srgbClr val="82D1CD"/>
              </a:gs>
              <a:gs pos="100000">
                <a:srgbClr val="66ADAB"/>
              </a:gs>
            </a:gsLst>
            <a:lin ang="27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"/>
              <a:cs typeface=""/>
            </a:endParaRPr>
          </a:p>
        </p:txBody>
      </p:sp>
      <p:sp>
        <p:nvSpPr>
          <p:cNvPr id="136" name="Right Arrow 135"/>
          <p:cNvSpPr/>
          <p:nvPr/>
        </p:nvSpPr>
        <p:spPr>
          <a:xfrm flipH="1">
            <a:off x="4459326" y="2811136"/>
            <a:ext cx="1034321" cy="434301"/>
          </a:xfrm>
          <a:prstGeom prst="rightArrow">
            <a:avLst/>
          </a:prstGeom>
          <a:solidFill>
            <a:srgbClr val="44546A">
              <a:lumMod val="20000"/>
              <a:lumOff val="80000"/>
            </a:srgbClr>
          </a:solidFill>
          <a:ln w="6350" cap="flat" cmpd="sng" algn="ctr">
            <a:solidFill>
              <a:srgbClr val="1C3649">
                <a:lumMod val="75000"/>
                <a:lumOff val="2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"/>
              </a:rPr>
              <a:t>Data</a:t>
            </a:r>
          </a:p>
        </p:txBody>
      </p:sp>
      <p:sp>
        <p:nvSpPr>
          <p:cNvPr id="137" name="Right Arrow 136"/>
          <p:cNvSpPr/>
          <p:nvPr/>
        </p:nvSpPr>
        <p:spPr>
          <a:xfrm>
            <a:off x="4419600" y="2386264"/>
            <a:ext cx="1188720" cy="429768"/>
          </a:xfrm>
          <a:prstGeom prst="rightArrow">
            <a:avLst/>
          </a:prstGeom>
          <a:solidFill>
            <a:srgbClr val="44546A">
              <a:lumMod val="20000"/>
              <a:lumOff val="80000"/>
            </a:srgbClr>
          </a:solidFill>
          <a:ln w="6350" cap="flat" cmpd="sng" algn="ctr">
            <a:solidFill>
              <a:srgbClr val="1C3649">
                <a:lumMod val="75000"/>
                <a:lumOff val="25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"/>
                <a:cs typeface="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966383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691" y="313147"/>
            <a:ext cx="10124552" cy="599295"/>
          </a:xfrm>
        </p:spPr>
        <p:txBody>
          <a:bodyPr/>
          <a:lstStyle/>
          <a:p>
            <a:r>
              <a:rPr lang="en-US" sz="3200" dirty="0" smtClean="0"/>
              <a:t>Hybrid Cloud Management Services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309A90-52D6-5343-ADD3-35577EBFDC2A}" type="slidenum">
              <a:rPr lang="en-US" altLang="en-US" smtClean="0">
                <a:solidFill>
                  <a:srgbClr val="5AAAFA"/>
                </a:solidFill>
              </a:rPr>
              <a:pPr>
                <a:defRPr/>
              </a:pPr>
              <a:t>12</a:t>
            </a:fld>
            <a:endParaRPr lang="en-US" altLang="en-US">
              <a:solidFill>
                <a:srgbClr val="5AAAFA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2305" y="830734"/>
            <a:ext cx="3634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GTS Service Offering </a:t>
            </a:r>
            <a:r>
              <a:rPr lang="en-US" sz="1600" i="1" dirty="0" smtClean="0">
                <a:solidFill>
                  <a:srgbClr val="FFFFFF">
                    <a:lumMod val="50000"/>
                  </a:srgbClr>
                </a:solidFill>
                <a:latin typeface="Arial"/>
              </a:rPr>
              <a:t>Overlay - Today</a:t>
            </a:r>
            <a:endParaRPr lang="en-US" sz="1600" i="1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8288855" y="2810931"/>
            <a:ext cx="3383856" cy="2768211"/>
          </a:xfrm>
        </p:spPr>
        <p:txBody>
          <a:bodyPr/>
          <a:lstStyle/>
          <a:p>
            <a:pPr marL="117469" indent="-117469">
              <a:spcBef>
                <a:spcPts val="600"/>
              </a:spcBef>
            </a:pPr>
            <a:r>
              <a:rPr lang="en-US" altLang="en-US" sz="1467" dirty="0">
                <a:solidFill>
                  <a:schemeClr val="tx2"/>
                </a:solidFill>
                <a:ea typeface="ＭＳ Ｐゴシック" panose="020B0600070205080204" pitchFamily="34" charset="-128"/>
              </a:rPr>
              <a:t>GTS Offerings are much more then technology, they are managed services with a delivery and operational models provided by IBM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en-US" sz="1467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</a:p>
          <a:p>
            <a:pPr marL="117469" indent="-117469">
              <a:spcBef>
                <a:spcPts val="600"/>
              </a:spcBef>
            </a:pPr>
            <a:r>
              <a:rPr lang="en-US" altLang="en-US" sz="1467" dirty="0">
                <a:solidFill>
                  <a:schemeClr val="tx2"/>
                </a:solidFill>
                <a:ea typeface="ＭＳ Ｐゴシック" panose="020B0600070205080204" pitchFamily="34" charset="-128"/>
              </a:rPr>
              <a:t>Offerings include/use and are based on technology and are IP driven using best of bread IBM and 3</a:t>
            </a:r>
            <a:r>
              <a:rPr lang="en-US" altLang="en-US" sz="1467" baseline="30000" dirty="0">
                <a:solidFill>
                  <a:schemeClr val="tx2"/>
                </a:solidFill>
                <a:ea typeface="ＭＳ Ｐゴシック" panose="020B0600070205080204" pitchFamily="34" charset="-128"/>
              </a:rPr>
              <a:t>rd</a:t>
            </a:r>
            <a:r>
              <a:rPr lang="en-US" altLang="en-US" sz="1467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party Software </a:t>
            </a:r>
          </a:p>
        </p:txBody>
      </p:sp>
      <p:pic>
        <p:nvPicPr>
          <p:cNvPr id="64" name="Picture 2" descr="mage result for DevO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61" y="2995122"/>
            <a:ext cx="970841" cy="4934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ight Arrow 64"/>
          <p:cNvSpPr/>
          <p:nvPr/>
        </p:nvSpPr>
        <p:spPr bwMode="auto">
          <a:xfrm>
            <a:off x="1089432" y="3524823"/>
            <a:ext cx="1095901" cy="648211"/>
          </a:xfrm>
          <a:prstGeom prst="rightArrow">
            <a:avLst>
              <a:gd name="adj1" fmla="val 50000"/>
              <a:gd name="adj2" fmla="val 482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/>
            <a:r>
              <a:rPr lang="en-US" sz="1067" dirty="0">
                <a:solidFill>
                  <a:srgbClr val="44546A"/>
                </a:solidFill>
                <a:latin typeface="Arial" charset="0"/>
              </a:rPr>
              <a:t>Pattern Factory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845892" y="2155505"/>
            <a:ext cx="1410964" cy="777759"/>
            <a:chOff x="1077499" y="1184841"/>
            <a:chExt cx="1058223" cy="583319"/>
          </a:xfrm>
        </p:grpSpPr>
        <p:pic>
          <p:nvPicPr>
            <p:cNvPr id="70" name="Picture 69" descr="Screen Shot 2016-12-16 at 10.13.43 A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476" y="1184841"/>
              <a:ext cx="315431" cy="282145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1077499" y="1452593"/>
              <a:ext cx="1058223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Carl</a:t>
              </a:r>
            </a:p>
            <a:p>
              <a:pPr algn="ctr"/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(Content Developer)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663570" y="1637879"/>
            <a:ext cx="1337226" cy="809537"/>
            <a:chOff x="85669" y="4130565"/>
            <a:chExt cx="1002919" cy="607153"/>
          </a:xfrm>
        </p:grpSpPr>
        <p:pic>
          <p:nvPicPr>
            <p:cNvPr id="73" name="Picture 72" descr="Screen Shot 2016-12-16 at 10.17.00 A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11" y="4130565"/>
              <a:ext cx="329909" cy="291586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85669" y="4422151"/>
              <a:ext cx="1002919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Sandy</a:t>
              </a:r>
            </a:p>
            <a:p>
              <a:pPr algn="ctr"/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(Solution Architect)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329583" y="1637879"/>
            <a:ext cx="1213795" cy="802521"/>
            <a:chOff x="1130772" y="4130565"/>
            <a:chExt cx="910346" cy="601891"/>
          </a:xfrm>
        </p:grpSpPr>
        <p:pic>
          <p:nvPicPr>
            <p:cNvPr id="76" name="Picture 75" descr="Screen Shot 2016-12-16 at 10.19.13 AM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000" y="4130565"/>
              <a:ext cx="346048" cy="291499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1130772" y="4416889"/>
              <a:ext cx="910346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George</a:t>
              </a:r>
            </a:p>
            <a:p>
              <a:pPr algn="ctr"/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(LOB Consumer)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981361" y="4594241"/>
            <a:ext cx="1109598" cy="799843"/>
            <a:chOff x="1943148" y="4130980"/>
            <a:chExt cx="832199" cy="599882"/>
          </a:xfrm>
        </p:grpSpPr>
        <p:sp>
          <p:nvSpPr>
            <p:cNvPr id="79" name="TextBox 78"/>
            <p:cNvSpPr txBox="1"/>
            <p:nvPr/>
          </p:nvSpPr>
          <p:spPr>
            <a:xfrm>
              <a:off x="1943148" y="4415295"/>
              <a:ext cx="832199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Michael</a:t>
              </a:r>
            </a:p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(</a:t>
              </a:r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IT Ops/Admin)</a:t>
              </a:r>
              <a:endParaRPr lang="en-US" sz="1067" b="1" dirty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2208616" y="4130980"/>
              <a:ext cx="363878" cy="285909"/>
              <a:chOff x="9981915" y="1169282"/>
              <a:chExt cx="1694100" cy="1515327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9981915" y="1169282"/>
                <a:ext cx="1694100" cy="1515327"/>
                <a:chOff x="309569" y="704848"/>
                <a:chExt cx="1270575" cy="1136495"/>
              </a:xfrm>
            </p:grpSpPr>
            <p:pic>
              <p:nvPicPr>
                <p:cNvPr id="83" name="Picture 82" descr="Screen Shot 2016-12-16 at 10.13.43 AM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569" y="704848"/>
                  <a:ext cx="1270575" cy="1136495"/>
                </a:xfrm>
                <a:prstGeom prst="rect">
                  <a:avLst/>
                </a:prstGeom>
              </p:spPr>
            </p:pic>
            <p:sp>
              <p:nvSpPr>
                <p:cNvPr id="84" name="Oval 83"/>
                <p:cNvSpPr/>
                <p:nvPr/>
              </p:nvSpPr>
              <p:spPr>
                <a:xfrm>
                  <a:off x="471605" y="746438"/>
                  <a:ext cx="998420" cy="10101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FFFFFF"/>
                    </a:solidFill>
                  </a:endParaRPr>
                </a:p>
              </p:txBody>
            </p:sp>
          </p:grpSp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8" r="7640" b="5913"/>
              <a:stretch/>
            </p:blipFill>
            <p:spPr>
              <a:xfrm>
                <a:off x="10491538" y="1418218"/>
                <a:ext cx="770020" cy="958615"/>
              </a:xfrm>
              <a:prstGeom prst="rect">
                <a:avLst/>
              </a:prstGeom>
            </p:spPr>
          </p:pic>
        </p:grpSp>
      </p:grpSp>
      <p:sp>
        <p:nvSpPr>
          <p:cNvPr id="50" name="Slide Number Placeholder 3"/>
          <p:cNvSpPr txBox="1">
            <a:spLocks/>
          </p:cNvSpPr>
          <p:nvPr/>
        </p:nvSpPr>
        <p:spPr>
          <a:xfrm>
            <a:off x="389110" y="6471663"/>
            <a:ext cx="580665" cy="2498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z="1200">
                <a:solidFill>
                  <a:srgbClr val="000000"/>
                </a:solidFill>
              </a:rPr>
              <a:pPr/>
              <a:t>12</a:t>
            </a:fld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5872164" y="1634679"/>
            <a:ext cx="1306768" cy="838283"/>
            <a:chOff x="9335367" y="1372104"/>
            <a:chExt cx="1306768" cy="838281"/>
          </a:xfrm>
        </p:grpSpPr>
        <p:grpSp>
          <p:nvGrpSpPr>
            <p:cNvPr id="107" name="Group 106"/>
            <p:cNvGrpSpPr/>
            <p:nvPr/>
          </p:nvGrpSpPr>
          <p:grpSpPr>
            <a:xfrm>
              <a:off x="9741155" y="1372104"/>
              <a:ext cx="475085" cy="381996"/>
              <a:chOff x="538481" y="1165092"/>
              <a:chExt cx="1355018" cy="1201112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538481" y="1165092"/>
                <a:ext cx="1355018" cy="1201112"/>
                <a:chOff x="309569" y="704848"/>
                <a:chExt cx="1270575" cy="1136495"/>
              </a:xfrm>
            </p:grpSpPr>
            <p:pic>
              <p:nvPicPr>
                <p:cNvPr id="111" name="Picture 110" descr="Screen Shot 2016-12-16 at 10.13.43 AM.png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569" y="704848"/>
                  <a:ext cx="1270575" cy="1136495"/>
                </a:xfrm>
                <a:prstGeom prst="rect">
                  <a:avLst/>
                </a:prstGeom>
              </p:spPr>
            </p:pic>
            <p:sp>
              <p:nvSpPr>
                <p:cNvPr id="112" name="Oval 111"/>
                <p:cNvSpPr/>
                <p:nvPr/>
              </p:nvSpPr>
              <p:spPr>
                <a:xfrm>
                  <a:off x="471605" y="746438"/>
                  <a:ext cx="998420" cy="10101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422" y="1430563"/>
                <a:ext cx="581470" cy="670169"/>
              </a:xfrm>
              <a:prstGeom prst="rect">
                <a:avLst/>
              </a:prstGeom>
            </p:spPr>
          </p:pic>
        </p:grpSp>
        <p:sp>
          <p:nvSpPr>
            <p:cNvPr id="108" name="TextBox 107"/>
            <p:cNvSpPr txBox="1"/>
            <p:nvPr/>
          </p:nvSpPr>
          <p:spPr>
            <a:xfrm>
              <a:off x="9335367" y="1789630"/>
              <a:ext cx="1306768" cy="42075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Jack</a:t>
              </a:r>
            </a:p>
            <a:p>
              <a:pPr algn="ctr"/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(Financial Analyst)</a:t>
              </a:r>
            </a:p>
          </p:txBody>
        </p:sp>
      </p:grpSp>
      <p:sp>
        <p:nvSpPr>
          <p:cNvPr id="53" name="Rounded Rectangle 52"/>
          <p:cNvSpPr/>
          <p:nvPr/>
        </p:nvSpPr>
        <p:spPr>
          <a:xfrm>
            <a:off x="2301379" y="2579029"/>
            <a:ext cx="5714299" cy="967007"/>
          </a:xfrm>
          <a:prstGeom prst="roundRect">
            <a:avLst>
              <a:gd name="adj" fmla="val 0"/>
            </a:avLst>
          </a:prstGeom>
          <a:solidFill>
            <a:srgbClr val="91D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33" b="1" dirty="0"/>
              <a:t>Brokerage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2301381" y="3608487"/>
            <a:ext cx="5714296" cy="909780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33" b="1" dirty="0"/>
              <a:t>Orchestration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2301381" y="4596294"/>
            <a:ext cx="5714296" cy="767085"/>
          </a:xfrm>
          <a:prstGeom prst="roundRect">
            <a:avLst>
              <a:gd name="adj" fmla="val 0"/>
            </a:avLst>
          </a:prstGeom>
          <a:solidFill>
            <a:srgbClr val="3AA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33" b="1" dirty="0"/>
              <a:t>Operations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381" y="5441406"/>
            <a:ext cx="5714297" cy="932753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2510251" y="3058619"/>
            <a:ext cx="1030003" cy="365112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Planning</a:t>
            </a:r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5299819" y="3058619"/>
            <a:ext cx="1030003" cy="365112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bg1"/>
                </a:solidFill>
              </a:rPr>
              <a:t>Cost &amp; Assets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649281" y="3058619"/>
            <a:ext cx="1030003" cy="365112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Finance</a:t>
            </a:r>
          </a:p>
          <a:p>
            <a:pPr algn="ctr"/>
            <a:r>
              <a:rPr lang="en-US" sz="1067" dirty="0"/>
              <a:t>(Ops Mgmt)</a:t>
            </a:r>
          </a:p>
        </p:txBody>
      </p:sp>
      <p:sp>
        <p:nvSpPr>
          <p:cNvPr id="85" name="Rounded Rectangle 84"/>
          <p:cNvSpPr/>
          <p:nvPr/>
        </p:nvSpPr>
        <p:spPr>
          <a:xfrm>
            <a:off x="3859715" y="3058619"/>
            <a:ext cx="1120643" cy="365112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Storefront</a:t>
            </a:r>
          </a:p>
          <a:p>
            <a:pPr algn="ctr"/>
            <a:r>
              <a:rPr lang="en-US" sz="1067" dirty="0"/>
              <a:t>(Catalog)</a:t>
            </a:r>
          </a:p>
        </p:txBody>
      </p:sp>
      <p:sp>
        <p:nvSpPr>
          <p:cNvPr id="86" name="Rounded Rectangle 85"/>
          <p:cNvSpPr/>
          <p:nvPr/>
        </p:nvSpPr>
        <p:spPr>
          <a:xfrm>
            <a:off x="2371706" y="3977711"/>
            <a:ext cx="1549924" cy="435467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/>
              <a:t>Patterns</a:t>
            </a:r>
            <a:endParaRPr lang="en-US" sz="1067" dirty="0"/>
          </a:p>
        </p:txBody>
      </p:sp>
      <p:sp>
        <p:nvSpPr>
          <p:cNvPr id="87" name="Rounded Rectangle 86"/>
          <p:cNvSpPr/>
          <p:nvPr/>
        </p:nvSpPr>
        <p:spPr>
          <a:xfrm>
            <a:off x="4732678" y="4929051"/>
            <a:ext cx="952967" cy="332820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Patch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3588174" y="4929051"/>
            <a:ext cx="913197" cy="365112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Events</a:t>
            </a:r>
          </a:p>
        </p:txBody>
      </p:sp>
      <p:sp>
        <p:nvSpPr>
          <p:cNvPr id="89" name="Rounded Rectangle 88"/>
          <p:cNvSpPr/>
          <p:nvPr/>
        </p:nvSpPr>
        <p:spPr>
          <a:xfrm>
            <a:off x="5916953" y="4929051"/>
            <a:ext cx="875371" cy="365112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/>
              <a:t>Automate</a:t>
            </a:r>
            <a:endParaRPr lang="en-US" sz="1067" dirty="0"/>
          </a:p>
        </p:txBody>
      </p:sp>
      <p:sp>
        <p:nvSpPr>
          <p:cNvPr id="90" name="Rounded Rectangle 89"/>
          <p:cNvSpPr/>
          <p:nvPr/>
        </p:nvSpPr>
        <p:spPr>
          <a:xfrm>
            <a:off x="7023631" y="4929051"/>
            <a:ext cx="863628" cy="365112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ITSM (IPC)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2429723" y="4929051"/>
            <a:ext cx="927143" cy="365112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Monitor</a:t>
            </a:r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353523" y="3977711"/>
            <a:ext cx="1549924" cy="435467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Workflows</a:t>
            </a:r>
          </a:p>
        </p:txBody>
      </p:sp>
      <p:sp>
        <p:nvSpPr>
          <p:cNvPr id="94" name="Rounded Rectangle 93"/>
          <p:cNvSpPr/>
          <p:nvPr/>
        </p:nvSpPr>
        <p:spPr>
          <a:xfrm>
            <a:off x="6335341" y="3977711"/>
            <a:ext cx="1549924" cy="435467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SW Configuration Management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2349883" y="2829224"/>
            <a:ext cx="5607835" cy="673944"/>
          </a:xfrm>
          <a:prstGeom prst="round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IBM Brokerage Services Application Suite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2349884" y="3857847"/>
            <a:ext cx="5597561" cy="650357"/>
          </a:xfrm>
          <a:prstGeom prst="round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IBM Cloud Deployment Services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349883" y="4852868"/>
            <a:ext cx="5607835" cy="494736"/>
          </a:xfrm>
          <a:prstGeom prst="roundRect">
            <a:avLst/>
          </a:prstGeom>
          <a:solidFill>
            <a:schemeClr val="bg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IBM Integrated Managed Infrastructure Services</a:t>
            </a:r>
          </a:p>
        </p:txBody>
      </p:sp>
    </p:spTree>
    <p:extLst>
      <p:ext uri="{BB962C8B-B14F-4D97-AF65-F5344CB8AC3E}">
        <p14:creationId xmlns:p14="http://schemas.microsoft.com/office/powerpoint/2010/main" val="62228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39" y="386315"/>
            <a:ext cx="10214987" cy="462667"/>
          </a:xfrm>
        </p:spPr>
        <p:txBody>
          <a:bodyPr/>
          <a:lstStyle/>
          <a:p>
            <a:r>
              <a:rPr lang="en-US" sz="3200" dirty="0" smtClean="0"/>
              <a:t>Hybrid Cloud Management Services</a:t>
            </a:r>
            <a:endParaRPr lang="en-US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365438" y="865882"/>
            <a:ext cx="3919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FFFF">
                    <a:lumMod val="50000"/>
                  </a:srgbClr>
                </a:solidFill>
                <a:latin typeface="Arial"/>
              </a:rPr>
              <a:t>Technology Overlay and </a:t>
            </a:r>
            <a:r>
              <a:rPr lang="en-US" sz="1600" i="1" dirty="0" smtClean="0">
                <a:solidFill>
                  <a:srgbClr val="FFFFFF">
                    <a:lumMod val="50000"/>
                  </a:srgbClr>
                </a:solidFill>
                <a:latin typeface="Arial"/>
              </a:rPr>
              <a:t>Choices - Today</a:t>
            </a:r>
            <a:endParaRPr lang="en-US" sz="1600" i="1" dirty="0">
              <a:solidFill>
                <a:srgbClr val="FFFFFF">
                  <a:lumMod val="50000"/>
                </a:srgbClr>
              </a:solidFill>
              <a:latin typeface="Arial"/>
            </a:endParaRPr>
          </a:p>
        </p:txBody>
      </p: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8153617" y="2669834"/>
            <a:ext cx="3704967" cy="2715629"/>
          </a:xfrm>
        </p:spPr>
        <p:txBody>
          <a:bodyPr/>
          <a:lstStyle/>
          <a:p>
            <a:pPr marL="117469" indent="-117469">
              <a:spcBef>
                <a:spcPts val="600"/>
              </a:spcBef>
            </a:pPr>
            <a:r>
              <a:rPr lang="en-US" altLang="en-US" sz="1467" dirty="0">
                <a:solidFill>
                  <a:schemeClr val="tx2"/>
                </a:solidFill>
              </a:rPr>
              <a:t>We don’t sell just technologies in GTS, we sell services that use technologies to delivery the highest value to the client.</a:t>
            </a:r>
          </a:p>
          <a:p>
            <a:pPr marL="117469" indent="-117469">
              <a:spcBef>
                <a:spcPts val="600"/>
              </a:spcBef>
            </a:pPr>
            <a:endParaRPr lang="en-US" altLang="en-US" sz="1467" dirty="0">
              <a:solidFill>
                <a:schemeClr val="tx2"/>
              </a:solidFill>
            </a:endParaRPr>
          </a:p>
          <a:p>
            <a:pPr marL="117469" indent="-117469">
              <a:spcBef>
                <a:spcPts val="600"/>
              </a:spcBef>
            </a:pPr>
            <a:r>
              <a:rPr lang="en-US" altLang="en-US" sz="1467" dirty="0">
                <a:solidFill>
                  <a:schemeClr val="tx2"/>
                </a:solidFill>
                <a:ea typeface="ＭＳ Ｐゴシック" panose="020B0600070205080204" pitchFamily="34" charset="-128"/>
              </a:rPr>
              <a:t>We lead with IBM technologies in our services when they are the best fit </a:t>
            </a:r>
          </a:p>
          <a:p>
            <a:pPr marL="117469" indent="-117469">
              <a:spcBef>
                <a:spcPts val="600"/>
              </a:spcBef>
            </a:pPr>
            <a:endParaRPr lang="en-US" altLang="en-US" sz="1467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pPr marL="117469" indent="-117469">
              <a:spcBef>
                <a:spcPts val="600"/>
              </a:spcBef>
            </a:pPr>
            <a:r>
              <a:rPr lang="en-US" altLang="en-US" sz="1467" dirty="0">
                <a:solidFill>
                  <a:schemeClr val="tx2"/>
                </a:solidFill>
                <a:ea typeface="ＭＳ Ｐゴシック" panose="020B0600070205080204" pitchFamily="34" charset="-128"/>
              </a:rPr>
              <a:t>We are standardizing on more prescriptive and certified ‘stacks’ that enable repeatability and scale with the quickest time to value for the client.</a:t>
            </a:r>
          </a:p>
        </p:txBody>
      </p:sp>
      <p:pic>
        <p:nvPicPr>
          <p:cNvPr id="71" name="Picture 2" descr="mage result for DevO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52" y="3028300"/>
            <a:ext cx="970841" cy="4934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ight Arrow 71"/>
          <p:cNvSpPr/>
          <p:nvPr/>
        </p:nvSpPr>
        <p:spPr bwMode="auto">
          <a:xfrm>
            <a:off x="1036423" y="3558001"/>
            <a:ext cx="1095901" cy="648211"/>
          </a:xfrm>
          <a:prstGeom prst="rightArrow">
            <a:avLst>
              <a:gd name="adj1" fmla="val 50000"/>
              <a:gd name="adj2" fmla="val 482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/>
            <a:r>
              <a:rPr lang="en-US" sz="1067" dirty="0">
                <a:solidFill>
                  <a:srgbClr val="44546A"/>
                </a:solidFill>
                <a:latin typeface="Arial" charset="0"/>
              </a:rPr>
              <a:t>Pattern Factory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792883" y="2188687"/>
            <a:ext cx="1410964" cy="777759"/>
            <a:chOff x="1077499" y="1184841"/>
            <a:chExt cx="1058223" cy="583319"/>
          </a:xfrm>
        </p:grpSpPr>
        <p:pic>
          <p:nvPicPr>
            <p:cNvPr id="77" name="Picture 76" descr="Screen Shot 2016-12-16 at 10.13.43 A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476" y="1184841"/>
              <a:ext cx="315431" cy="282145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1077499" y="1452593"/>
              <a:ext cx="1058223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Carl</a:t>
              </a:r>
            </a:p>
            <a:p>
              <a:pPr algn="ctr"/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(Content Developer)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610560" y="1671059"/>
            <a:ext cx="1337226" cy="809537"/>
            <a:chOff x="85669" y="4130565"/>
            <a:chExt cx="1002919" cy="607153"/>
          </a:xfrm>
        </p:grpSpPr>
        <p:pic>
          <p:nvPicPr>
            <p:cNvPr id="80" name="Picture 79" descr="Screen Shot 2016-12-16 at 10.17.00 A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11" y="4130565"/>
              <a:ext cx="329909" cy="291586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85669" y="4422151"/>
              <a:ext cx="1002919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Sandy</a:t>
              </a:r>
            </a:p>
            <a:p>
              <a:pPr algn="ctr"/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(Solution Architect)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276574" y="1671059"/>
            <a:ext cx="1213795" cy="802521"/>
            <a:chOff x="1130772" y="4130565"/>
            <a:chExt cx="910346" cy="601891"/>
          </a:xfrm>
        </p:grpSpPr>
        <p:pic>
          <p:nvPicPr>
            <p:cNvPr id="83" name="Picture 82" descr="Screen Shot 2016-12-16 at 10.19.13 AM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000" y="4130565"/>
              <a:ext cx="346048" cy="291499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1130772" y="4416889"/>
              <a:ext cx="910346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George</a:t>
              </a:r>
            </a:p>
            <a:p>
              <a:pPr algn="ctr"/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(LOB Consumer)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28352" y="4627421"/>
            <a:ext cx="1109598" cy="799843"/>
            <a:chOff x="1943148" y="4130980"/>
            <a:chExt cx="832199" cy="599882"/>
          </a:xfrm>
        </p:grpSpPr>
        <p:sp>
          <p:nvSpPr>
            <p:cNvPr id="86" name="TextBox 85"/>
            <p:cNvSpPr txBox="1"/>
            <p:nvPr/>
          </p:nvSpPr>
          <p:spPr>
            <a:xfrm>
              <a:off x="1943148" y="4415295"/>
              <a:ext cx="832199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Michael</a:t>
              </a:r>
            </a:p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(</a:t>
              </a:r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IT Ops/Admin)</a:t>
              </a:r>
              <a:endParaRPr lang="en-US" sz="1067" b="1" dirty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2208616" y="4130980"/>
              <a:ext cx="363878" cy="285909"/>
              <a:chOff x="9981915" y="1169282"/>
              <a:chExt cx="1694100" cy="1515327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9981915" y="1169282"/>
                <a:ext cx="1694100" cy="1515327"/>
                <a:chOff x="309569" y="704848"/>
                <a:chExt cx="1270575" cy="1136495"/>
              </a:xfrm>
            </p:grpSpPr>
            <p:pic>
              <p:nvPicPr>
                <p:cNvPr id="90" name="Picture 89" descr="Screen Shot 2016-12-16 at 10.13.43 AM.png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569" y="704848"/>
                  <a:ext cx="1270575" cy="1136495"/>
                </a:xfrm>
                <a:prstGeom prst="rect">
                  <a:avLst/>
                </a:prstGeom>
              </p:spPr>
            </p:pic>
            <p:sp>
              <p:nvSpPr>
                <p:cNvPr id="91" name="Oval 90"/>
                <p:cNvSpPr/>
                <p:nvPr/>
              </p:nvSpPr>
              <p:spPr>
                <a:xfrm>
                  <a:off x="471605" y="746438"/>
                  <a:ext cx="998420" cy="10101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srgbClr val="FFFFFF"/>
                    </a:solidFill>
                  </a:endParaRPr>
                </a:p>
              </p:txBody>
            </p:sp>
          </p:grpSp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8" r="7640" b="5913"/>
              <a:stretch/>
            </p:blipFill>
            <p:spPr>
              <a:xfrm>
                <a:off x="10491538" y="1418218"/>
                <a:ext cx="770020" cy="958615"/>
              </a:xfrm>
              <a:prstGeom prst="rect">
                <a:avLst/>
              </a:prstGeom>
            </p:spPr>
          </p:pic>
        </p:grpSp>
      </p:grpSp>
      <p:sp>
        <p:nvSpPr>
          <p:cNvPr id="56" name="Slide Number Placeholder 3"/>
          <p:cNvSpPr txBox="1">
            <a:spLocks/>
          </p:cNvSpPr>
          <p:nvPr/>
        </p:nvSpPr>
        <p:spPr>
          <a:xfrm>
            <a:off x="389110" y="6471663"/>
            <a:ext cx="580665" cy="2498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z="1200">
                <a:solidFill>
                  <a:srgbClr val="000000"/>
                </a:solidFill>
              </a:rPr>
              <a:pPr/>
              <a:t>13</a:t>
            </a:fld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5819154" y="1697834"/>
            <a:ext cx="1306768" cy="838283"/>
            <a:chOff x="9335367" y="1372104"/>
            <a:chExt cx="1306768" cy="838281"/>
          </a:xfrm>
        </p:grpSpPr>
        <p:grpSp>
          <p:nvGrpSpPr>
            <p:cNvPr id="114" name="Group 113"/>
            <p:cNvGrpSpPr/>
            <p:nvPr/>
          </p:nvGrpSpPr>
          <p:grpSpPr>
            <a:xfrm>
              <a:off x="9741155" y="1372104"/>
              <a:ext cx="475085" cy="381996"/>
              <a:chOff x="538481" y="1165092"/>
              <a:chExt cx="1355018" cy="1201112"/>
            </a:xfrm>
          </p:grpSpPr>
          <p:grpSp>
            <p:nvGrpSpPr>
              <p:cNvPr id="116" name="Group 115"/>
              <p:cNvGrpSpPr/>
              <p:nvPr/>
            </p:nvGrpSpPr>
            <p:grpSpPr>
              <a:xfrm>
                <a:off x="538481" y="1165092"/>
                <a:ext cx="1355018" cy="1201112"/>
                <a:chOff x="309569" y="704848"/>
                <a:chExt cx="1270575" cy="1136495"/>
              </a:xfrm>
            </p:grpSpPr>
            <p:pic>
              <p:nvPicPr>
                <p:cNvPr id="118" name="Picture 117" descr="Screen Shot 2016-12-16 at 10.13.43 AM.png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569" y="704848"/>
                  <a:ext cx="1270575" cy="1136495"/>
                </a:xfrm>
                <a:prstGeom prst="rect">
                  <a:avLst/>
                </a:prstGeom>
              </p:spPr>
            </p:pic>
            <p:sp>
              <p:nvSpPr>
                <p:cNvPr id="119" name="Oval 118"/>
                <p:cNvSpPr/>
                <p:nvPr/>
              </p:nvSpPr>
              <p:spPr>
                <a:xfrm>
                  <a:off x="471605" y="746438"/>
                  <a:ext cx="998420" cy="10101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lnSpc>
                      <a:spcPct val="100000"/>
                    </a:lnSpc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422" y="1430563"/>
                <a:ext cx="581470" cy="670169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9335367" y="1789630"/>
              <a:ext cx="1306768" cy="42075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Jack</a:t>
              </a:r>
            </a:p>
            <a:p>
              <a:pPr algn="ctr"/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(Financial Analyst)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2193371" y="2601113"/>
            <a:ext cx="5714299" cy="967007"/>
          </a:xfrm>
          <a:prstGeom prst="roundRect">
            <a:avLst>
              <a:gd name="adj" fmla="val 0"/>
            </a:avLst>
          </a:prstGeom>
          <a:solidFill>
            <a:srgbClr val="91D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33" b="1" dirty="0"/>
              <a:t>Brokerage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2193373" y="3630571"/>
            <a:ext cx="5714296" cy="909780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33" b="1" dirty="0"/>
              <a:t>Orchestration</a:t>
            </a:r>
          </a:p>
        </p:txBody>
      </p:sp>
      <p:sp>
        <p:nvSpPr>
          <p:cNvPr id="75" name="Rounded Rectangle 74"/>
          <p:cNvSpPr/>
          <p:nvPr/>
        </p:nvSpPr>
        <p:spPr>
          <a:xfrm>
            <a:off x="2193373" y="4618378"/>
            <a:ext cx="5714296" cy="767085"/>
          </a:xfrm>
          <a:prstGeom prst="roundRect">
            <a:avLst>
              <a:gd name="adj" fmla="val 0"/>
            </a:avLst>
          </a:prstGeom>
          <a:solidFill>
            <a:srgbClr val="3AA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33" b="1" dirty="0"/>
              <a:t>Operations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73" y="5463490"/>
            <a:ext cx="5714297" cy="932753"/>
          </a:xfrm>
          <a:prstGeom prst="rect">
            <a:avLst/>
          </a:prstGeom>
        </p:spPr>
      </p:pic>
      <p:sp>
        <p:nvSpPr>
          <p:cNvPr id="93" name="Rounded Rectangle 92"/>
          <p:cNvSpPr/>
          <p:nvPr/>
        </p:nvSpPr>
        <p:spPr>
          <a:xfrm>
            <a:off x="2402243" y="3080703"/>
            <a:ext cx="1030003" cy="365112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Planning</a:t>
            </a:r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5191811" y="3080703"/>
            <a:ext cx="1030003" cy="365112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bg1"/>
                </a:solidFill>
              </a:rPr>
              <a:t>Cost &amp; Assets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6541273" y="3080703"/>
            <a:ext cx="1030003" cy="365112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Finance</a:t>
            </a:r>
          </a:p>
          <a:p>
            <a:pPr algn="ctr"/>
            <a:r>
              <a:rPr lang="en-US" sz="1067" dirty="0"/>
              <a:t>(Ops Mgmt)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3751707" y="3080703"/>
            <a:ext cx="1120643" cy="365112"/>
          </a:xfrm>
          <a:prstGeom prst="roundRect">
            <a:avLst>
              <a:gd name="adj" fmla="val 0"/>
            </a:avLst>
          </a:prstGeom>
          <a:solidFill>
            <a:srgbClr val="91DBD7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Storefront</a:t>
            </a:r>
          </a:p>
          <a:p>
            <a:pPr algn="ctr"/>
            <a:r>
              <a:rPr lang="en-US" sz="1067" dirty="0"/>
              <a:t>(Catalog)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2263698" y="3999795"/>
            <a:ext cx="1549924" cy="435467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/>
              <a:t>Patterns</a:t>
            </a:r>
            <a:endParaRPr lang="en-US" sz="1067" dirty="0"/>
          </a:p>
        </p:txBody>
      </p:sp>
      <p:sp>
        <p:nvSpPr>
          <p:cNvPr id="98" name="Rounded Rectangle 97"/>
          <p:cNvSpPr/>
          <p:nvPr/>
        </p:nvSpPr>
        <p:spPr>
          <a:xfrm>
            <a:off x="4624670" y="4951135"/>
            <a:ext cx="952967" cy="332820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Patch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3480166" y="4951135"/>
            <a:ext cx="913197" cy="365112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Events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5808945" y="4951135"/>
            <a:ext cx="875371" cy="365112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/>
              <a:t>Automate</a:t>
            </a:r>
            <a:endParaRPr lang="en-US" sz="1067" dirty="0"/>
          </a:p>
        </p:txBody>
      </p:sp>
      <p:sp>
        <p:nvSpPr>
          <p:cNvPr id="102" name="Rounded Rectangle 101"/>
          <p:cNvSpPr/>
          <p:nvPr/>
        </p:nvSpPr>
        <p:spPr>
          <a:xfrm>
            <a:off x="6915623" y="4951135"/>
            <a:ext cx="863628" cy="365112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ITSM (IPC)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2321715" y="4951135"/>
            <a:ext cx="927143" cy="365112"/>
          </a:xfrm>
          <a:prstGeom prst="roundRect">
            <a:avLst>
              <a:gd name="adj" fmla="val 0"/>
            </a:avLst>
          </a:prstGeom>
          <a:solidFill>
            <a:srgbClr val="3AA59E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>
                <a:solidFill>
                  <a:schemeClr val="bg1"/>
                </a:solidFill>
              </a:rPr>
              <a:t>Monitor</a:t>
            </a:r>
            <a:endParaRPr lang="en-US" sz="1067" dirty="0">
              <a:solidFill>
                <a:schemeClr val="bg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4245515" y="3999795"/>
            <a:ext cx="1549924" cy="435467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Workflows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6227333" y="3999795"/>
            <a:ext cx="1549924" cy="435467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/>
              <a:t>SW Configuration Management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2407635" y="4743390"/>
            <a:ext cx="827127" cy="283127"/>
          </a:xfrm>
          <a:prstGeom prst="roundRect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Nagios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2402243" y="5058059"/>
            <a:ext cx="827127" cy="283127"/>
          </a:xfrm>
          <a:prstGeom prst="roundRect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ITM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775921" y="4944092"/>
            <a:ext cx="923676" cy="340499"/>
          </a:xfrm>
          <a:prstGeom prst="roundRect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FFFFFF"/>
                </a:solidFill>
              </a:rPr>
              <a:t>IPCenter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3489497" y="4985913"/>
            <a:ext cx="880983" cy="283127"/>
          </a:xfrm>
          <a:prstGeom prst="roundRect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FFFFFF"/>
                </a:solidFill>
              </a:rPr>
              <a:t>NetCool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653822" y="4983981"/>
            <a:ext cx="875679" cy="283127"/>
          </a:xfrm>
          <a:prstGeom prst="roundRect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</a:rPr>
              <a:t>IEM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6810518" y="4739265"/>
            <a:ext cx="1044572" cy="283127"/>
          </a:xfrm>
          <a:prstGeom prst="roundRect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ICD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6714906" y="5058059"/>
            <a:ext cx="1181444" cy="283127"/>
          </a:xfrm>
          <a:prstGeom prst="roundRect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FFFFFF"/>
                </a:solidFill>
              </a:rPr>
              <a:t>ServiceNow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273169" y="3871732"/>
            <a:ext cx="5504087" cy="283128"/>
          </a:xfrm>
          <a:prstGeom prst="roundRect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IBM Cloud P</a:t>
            </a:r>
            <a:r>
              <a:rPr lang="en-US" sz="1200" dirty="0" smtClean="0">
                <a:solidFill>
                  <a:srgbClr val="FFFFFF"/>
                </a:solidFill>
              </a:rPr>
              <a:t>rivate (including CAM)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2273171" y="4199395"/>
            <a:ext cx="5504085" cy="283128"/>
          </a:xfrm>
          <a:prstGeom prst="roundRect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VMware </a:t>
            </a:r>
            <a:r>
              <a:rPr lang="en-US" sz="1200" dirty="0" err="1">
                <a:solidFill>
                  <a:srgbClr val="FFFFFF"/>
                </a:solidFill>
              </a:rPr>
              <a:t>vRealize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2263698" y="3005905"/>
            <a:ext cx="5513557" cy="515801"/>
          </a:xfrm>
          <a:prstGeom prst="roundRect">
            <a:avLst/>
          </a:prstGeom>
          <a:solidFill>
            <a:schemeClr val="bg1">
              <a:lumMod val="6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IBM Cloud Broker Platform </a:t>
            </a:r>
            <a:r>
              <a:rPr lang="en-US" sz="1200">
                <a:solidFill>
                  <a:srgbClr val="FFFFFF"/>
                </a:solidFill>
              </a:rPr>
              <a:t>+ Applications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55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40" y="386315"/>
            <a:ext cx="11395308" cy="462667"/>
          </a:xfrm>
        </p:spPr>
        <p:txBody>
          <a:bodyPr/>
          <a:lstStyle/>
          <a:p>
            <a:r>
              <a:rPr lang="en-US" sz="3200" dirty="0"/>
              <a:t>HCMS: Integration with IBM Services Platform with Watson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5438" y="865882"/>
            <a:ext cx="260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FFFF">
                    <a:lumMod val="50000"/>
                  </a:srgbClr>
                </a:solidFill>
              </a:rPr>
              <a:t>Key Focus Areas for 2018 </a:t>
            </a:r>
          </a:p>
        </p:txBody>
      </p:sp>
      <p:sp>
        <p:nvSpPr>
          <p:cNvPr id="56" name="Slide Number Placeholder 3"/>
          <p:cNvSpPr txBox="1">
            <a:spLocks/>
          </p:cNvSpPr>
          <p:nvPr/>
        </p:nvSpPr>
        <p:spPr>
          <a:xfrm>
            <a:off x="389110" y="6471663"/>
            <a:ext cx="580665" cy="24981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A8A213-8E92-D94A-82D7-8578C89CAF17}" type="slidenum">
              <a:rPr lang="en-US" sz="1200">
                <a:solidFill>
                  <a:srgbClr val="000000"/>
                </a:solidFill>
              </a:rPr>
              <a:pPr/>
              <a:t>14</a:t>
            </a:fld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6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24" y="4889965"/>
            <a:ext cx="3644215" cy="772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ounded Rectangle 63"/>
          <p:cNvSpPr/>
          <p:nvPr/>
        </p:nvSpPr>
        <p:spPr>
          <a:xfrm>
            <a:off x="564541" y="4778735"/>
            <a:ext cx="6293459" cy="385535"/>
          </a:xfrm>
          <a:prstGeom prst="roundRect">
            <a:avLst>
              <a:gd name="adj" fmla="val 4549"/>
            </a:avLst>
          </a:prstGeom>
          <a:solidFill>
            <a:srgbClr val="7EA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Common Services (IAM, Data Services, AI Services)</a:t>
            </a:r>
            <a:endParaRPr lang="en-US" sz="1400" dirty="0"/>
          </a:p>
        </p:txBody>
      </p:sp>
      <p:sp>
        <p:nvSpPr>
          <p:cNvPr id="65" name="Rounded Rectangle 64"/>
          <p:cNvSpPr/>
          <p:nvPr/>
        </p:nvSpPr>
        <p:spPr>
          <a:xfrm>
            <a:off x="4813369" y="2450132"/>
            <a:ext cx="2048834" cy="551964"/>
          </a:xfrm>
          <a:prstGeom prst="roundRect">
            <a:avLst>
              <a:gd name="adj" fmla="val 0"/>
            </a:avLst>
          </a:prstGeom>
          <a:solidFill>
            <a:srgbClr val="91D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Brokerage </a:t>
            </a:r>
            <a:r>
              <a:rPr lang="en-US" sz="1400" dirty="0" smtClean="0"/>
              <a:t>Applications</a:t>
            </a:r>
            <a:endParaRPr lang="en-US" sz="1400" dirty="0"/>
          </a:p>
        </p:txBody>
      </p:sp>
      <p:sp>
        <p:nvSpPr>
          <p:cNvPr id="66" name="Rounded Rectangle 65"/>
          <p:cNvSpPr/>
          <p:nvPr/>
        </p:nvSpPr>
        <p:spPr>
          <a:xfrm>
            <a:off x="4820731" y="3096948"/>
            <a:ext cx="2037269" cy="539094"/>
          </a:xfrm>
          <a:prstGeom prst="roundRect">
            <a:avLst>
              <a:gd name="adj" fmla="val 0"/>
            </a:avLst>
          </a:prstGeom>
          <a:solidFill>
            <a:srgbClr val="00C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Orchestration (ICDS)</a:t>
            </a:r>
            <a:endParaRPr lang="en-US" sz="1400" dirty="0"/>
          </a:p>
        </p:txBody>
      </p:sp>
      <p:sp>
        <p:nvSpPr>
          <p:cNvPr id="67" name="Rounded Rectangle 66"/>
          <p:cNvSpPr/>
          <p:nvPr/>
        </p:nvSpPr>
        <p:spPr>
          <a:xfrm>
            <a:off x="4809166" y="3730893"/>
            <a:ext cx="2038313" cy="528848"/>
          </a:xfrm>
          <a:prstGeom prst="roundRect">
            <a:avLst>
              <a:gd name="adj" fmla="val 0"/>
            </a:avLst>
          </a:prstGeom>
          <a:solidFill>
            <a:srgbClr val="3AA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Operations (IMI)</a:t>
            </a:r>
          </a:p>
        </p:txBody>
      </p:sp>
      <p:sp>
        <p:nvSpPr>
          <p:cNvPr id="68" name="Rounded Rectangle 67"/>
          <p:cNvSpPr/>
          <p:nvPr/>
        </p:nvSpPr>
        <p:spPr bwMode="auto">
          <a:xfrm>
            <a:off x="4806007" y="1762244"/>
            <a:ext cx="2048834" cy="593036"/>
          </a:xfrm>
          <a:prstGeom prst="roundRect">
            <a:avLst>
              <a:gd name="adj" fmla="val 0"/>
            </a:avLst>
          </a:prstGeom>
          <a:solidFill>
            <a:srgbClr val="91DA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HCMS Portal</a:t>
            </a:r>
            <a:endParaRPr lang="en-US" sz="1400" dirty="0"/>
          </a:p>
        </p:txBody>
      </p:sp>
      <p:sp>
        <p:nvSpPr>
          <p:cNvPr id="69" name="TextBox 41"/>
          <p:cNvSpPr txBox="1">
            <a:spLocks noChangeArrowheads="1"/>
          </p:cNvSpPr>
          <p:nvPr/>
        </p:nvSpPr>
        <p:spPr bwMode="auto">
          <a:xfrm>
            <a:off x="3717995" y="5678409"/>
            <a:ext cx="2321312" cy="92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en-US" dirty="0" smtClean="0"/>
              <a:t>Client Dedicated </a:t>
            </a:r>
            <a:r>
              <a:rPr lang="en-US" altLang="en-US" b="1" i="1" dirty="0" smtClean="0"/>
              <a:t>Manage-From </a:t>
            </a:r>
            <a:r>
              <a:rPr lang="en-US" altLang="en-US" dirty="0"/>
              <a:t>Environment</a:t>
            </a:r>
          </a:p>
        </p:txBody>
      </p:sp>
      <p:sp>
        <p:nvSpPr>
          <p:cNvPr id="73" name="TextBox 42"/>
          <p:cNvSpPr txBox="1">
            <a:spLocks noChangeArrowheads="1"/>
          </p:cNvSpPr>
          <p:nvPr/>
        </p:nvSpPr>
        <p:spPr bwMode="auto">
          <a:xfrm>
            <a:off x="9073401" y="5682860"/>
            <a:ext cx="14241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en-US" dirty="0" smtClean="0"/>
              <a:t>Client </a:t>
            </a:r>
            <a:r>
              <a:rPr lang="en-US" altLang="en-US" b="1" i="1" dirty="0" smtClean="0"/>
              <a:t>Manage-To </a:t>
            </a:r>
            <a:r>
              <a:rPr lang="en-US" altLang="en-US" dirty="0"/>
              <a:t>Environment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2630412" y="4329753"/>
            <a:ext cx="4227588" cy="400409"/>
          </a:xfrm>
          <a:prstGeom prst="roundRect">
            <a:avLst>
              <a:gd name="adj" fmla="val 3919"/>
            </a:avLst>
          </a:prstGeom>
          <a:solidFill>
            <a:srgbClr val="9DCEFD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64008" rIns="0" bIns="0" spcCol="38100" anchor="ctr"/>
          <a:lstStyle/>
          <a:p>
            <a:pPr marL="5776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-9" dirty="0">
                <a:solidFill>
                  <a:srgbClr val="FFFFFF"/>
                </a:solidFill>
                <a:latin typeface="+mn-lt"/>
                <a:ea typeface="IBM Eliot Sans Text" charset="0"/>
              </a:rPr>
              <a:t>IBM’s </a:t>
            </a:r>
            <a:r>
              <a:rPr lang="en-US" sz="1400" spc="7" dirty="0">
                <a:solidFill>
                  <a:srgbClr val="FFFFFF"/>
                </a:solidFill>
                <a:latin typeface="+mn-lt"/>
                <a:ea typeface="IBM Eliot Sans Text" charset="0"/>
              </a:rPr>
              <a:t>Data</a:t>
            </a:r>
            <a:r>
              <a:rPr lang="en-US" sz="1400" spc="-5" dirty="0">
                <a:solidFill>
                  <a:srgbClr val="FFFFFF"/>
                </a:solidFill>
                <a:latin typeface="+mn-lt"/>
                <a:ea typeface="IBM Eliot Sans Text" charset="0"/>
              </a:rPr>
              <a:t> </a:t>
            </a:r>
            <a:r>
              <a:rPr lang="en-US" sz="1400" spc="7" dirty="0">
                <a:solidFill>
                  <a:srgbClr val="FFFFFF"/>
                </a:solidFill>
                <a:latin typeface="+mn-lt"/>
                <a:ea typeface="IBM Eliot Sans Text" charset="0"/>
              </a:rPr>
              <a:t>Lake</a:t>
            </a:r>
            <a:endParaRPr lang="en-US" sz="1400" dirty="0">
              <a:latin typeface="+mn-lt"/>
              <a:ea typeface="IBM Eliot Sans Text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626565" y="2415511"/>
            <a:ext cx="1323617" cy="1857609"/>
          </a:xfrm>
          <a:prstGeom prst="roundRect">
            <a:avLst>
              <a:gd name="adj" fmla="val 1980"/>
            </a:avLst>
          </a:prstGeom>
          <a:solidFill>
            <a:srgbClr val="5596E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20" tIns="27432" rIns="0" bIns="0" spcCol="38100"/>
          <a:lstStyle/>
          <a:p>
            <a:pPr marL="577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700" dirty="0">
              <a:latin typeface="IBM Eliot Sans Text" charset="0"/>
              <a:ea typeface="IBM Eliot Sans Text" charset="0"/>
              <a:cs typeface="IBM Eliot Sans Text" charset="0"/>
            </a:endParaRPr>
          </a:p>
        </p:txBody>
      </p:sp>
      <p:pic>
        <p:nvPicPr>
          <p:cNvPr id="103" name="Picture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005" y="3226929"/>
            <a:ext cx="365125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2652991" y="2603321"/>
            <a:ext cx="60642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76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spc="-3" dirty="0">
                <a:solidFill>
                  <a:srgbClr val="FFFFFF"/>
                </a:solidFill>
                <a:latin typeface="+mn-lt"/>
                <a:ea typeface="IBM Eliot Sans Text" charset="0"/>
              </a:rPr>
              <a:t>IBM Watson</a:t>
            </a:r>
            <a:endParaRPr lang="en-US" sz="1000" dirty="0">
              <a:latin typeface="+mn-lt"/>
              <a:ea typeface="IBM Eliot Sans Text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>
          <a:xfrm flipV="1">
            <a:off x="2959742" y="3966082"/>
            <a:ext cx="0" cy="293659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0" name="Rounded Rectangle 109"/>
          <p:cNvSpPr/>
          <p:nvPr/>
        </p:nvSpPr>
        <p:spPr>
          <a:xfrm>
            <a:off x="2630412" y="1793990"/>
            <a:ext cx="2133412" cy="543987"/>
          </a:xfrm>
          <a:prstGeom prst="roundRect">
            <a:avLst>
              <a:gd name="adj" fmla="val 4549"/>
            </a:avLst>
          </a:prstGeom>
          <a:solidFill>
            <a:srgbClr val="7EAFE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64006" tIns="45719" rIns="0" bIns="0" spcCol="38099" anchor="ctr"/>
          <a:lstStyle/>
          <a:p>
            <a:pPr marL="5776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-9" dirty="0" smtClean="0">
                <a:solidFill>
                  <a:srgbClr val="FFFFFF"/>
                </a:solidFill>
                <a:latin typeface="+mn-lt"/>
                <a:ea typeface="IBM Eliot Sans Text" charset="0"/>
              </a:rPr>
              <a:t>Platform Portal</a:t>
            </a:r>
            <a:endParaRPr lang="en-US" sz="1400" spc="-9" dirty="0">
              <a:solidFill>
                <a:srgbClr val="FFFFFF"/>
              </a:solidFill>
              <a:latin typeface="+mn-lt"/>
              <a:ea typeface="IBM Eliot Sans Text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564541" y="5218327"/>
            <a:ext cx="6293459" cy="433686"/>
          </a:xfrm>
          <a:prstGeom prst="roundRect">
            <a:avLst>
              <a:gd name="adj" fmla="val 3919"/>
            </a:avLst>
          </a:prstGeom>
          <a:solidFill>
            <a:srgbClr val="9DCEFD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64008" rIns="0" bIns="0" spcCol="38100" anchor="ctr"/>
          <a:lstStyle/>
          <a:p>
            <a:pPr marL="5776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-9" dirty="0" smtClean="0">
                <a:solidFill>
                  <a:srgbClr val="FFFFFF"/>
                </a:solidFill>
                <a:latin typeface="+mn-lt"/>
                <a:ea typeface="IBM Eliot Sans Text" charset="0"/>
              </a:rPr>
              <a:t>ISPW </a:t>
            </a:r>
            <a:r>
              <a:rPr lang="en-US" sz="1400" spc="-9" dirty="0">
                <a:solidFill>
                  <a:srgbClr val="FFFFFF"/>
                </a:solidFill>
                <a:latin typeface="+mn-lt"/>
                <a:ea typeface="IBM Eliot Sans Text" charset="0"/>
              </a:rPr>
              <a:t>Deployment </a:t>
            </a:r>
            <a:r>
              <a:rPr lang="en-US" sz="1400" spc="-9" dirty="0" smtClean="0">
                <a:solidFill>
                  <a:srgbClr val="FFFFFF"/>
                </a:solidFill>
                <a:latin typeface="+mn-lt"/>
                <a:ea typeface="IBM Eliot Sans Text" charset="0"/>
              </a:rPr>
              <a:t>Platform (SDE: Server, Storage, Network, Containers)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7948579" y="4070276"/>
            <a:ext cx="3644289" cy="319764"/>
          </a:xfrm>
          <a:prstGeom prst="roundRect">
            <a:avLst>
              <a:gd name="adj" fmla="val 3919"/>
            </a:avLst>
          </a:prstGeom>
          <a:solidFill>
            <a:srgbClr val="FF5454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64008" rIns="0" bIns="0" spcCol="38100" anchor="ctr"/>
          <a:lstStyle/>
          <a:p>
            <a:pPr marL="5776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-9" dirty="0">
                <a:solidFill>
                  <a:srgbClr val="FFFFFF"/>
                </a:solidFill>
                <a:latin typeface="+mn-lt"/>
                <a:ea typeface="IBM Eliot Sans Text" charset="0"/>
              </a:rPr>
              <a:t>Customer’s </a:t>
            </a:r>
            <a:r>
              <a:rPr lang="en-US" sz="1400" spc="-9" dirty="0" smtClean="0">
                <a:solidFill>
                  <a:srgbClr val="FFFFFF"/>
                </a:solidFill>
                <a:latin typeface="+mn-lt"/>
                <a:ea typeface="IBM Eliot Sans Text" charset="0"/>
              </a:rPr>
              <a:t>Workloads</a:t>
            </a:r>
            <a:endParaRPr lang="en-US" sz="1400" spc="-9" dirty="0">
              <a:solidFill>
                <a:srgbClr val="FFFFFF"/>
              </a:solidFill>
              <a:latin typeface="+mn-lt"/>
              <a:ea typeface="IBM Eliot Sans Text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7963351" y="4460043"/>
            <a:ext cx="3644288" cy="305246"/>
          </a:xfrm>
          <a:prstGeom prst="roundRect">
            <a:avLst>
              <a:gd name="adj" fmla="val 3919"/>
            </a:avLst>
          </a:prstGeom>
          <a:solidFill>
            <a:srgbClr val="FF5454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64008" rIns="0" bIns="0" spcCol="38100" anchor="ctr"/>
          <a:lstStyle/>
          <a:p>
            <a:pPr marL="5776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-9" dirty="0">
                <a:solidFill>
                  <a:srgbClr val="FFFFFF"/>
                </a:solidFill>
                <a:latin typeface="+mn-lt"/>
                <a:ea typeface="IBM Eliot Sans Text" charset="0"/>
              </a:rPr>
              <a:t>Customer’s Enterprise </a:t>
            </a:r>
            <a:r>
              <a:rPr lang="en-US" sz="1400" spc="-9" dirty="0" smtClean="0">
                <a:solidFill>
                  <a:srgbClr val="FFFFFF"/>
                </a:solidFill>
                <a:latin typeface="+mn-lt"/>
                <a:ea typeface="IBM Eliot Sans Text" charset="0"/>
              </a:rPr>
              <a:t>Systems</a:t>
            </a:r>
            <a:endParaRPr lang="en-US" sz="1400" spc="-9" dirty="0">
              <a:solidFill>
                <a:srgbClr val="FFFFFF"/>
              </a:solidFill>
              <a:latin typeface="+mn-lt"/>
              <a:ea typeface="IBM Eliot Sans Text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7948578" y="3637644"/>
            <a:ext cx="3644289" cy="371396"/>
          </a:xfrm>
          <a:prstGeom prst="roundRect">
            <a:avLst>
              <a:gd name="adj" fmla="val 3919"/>
            </a:avLst>
          </a:prstGeom>
          <a:solidFill>
            <a:srgbClr val="FF5454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64008" rIns="0" bIns="0" spcCol="38100" anchor="ctr"/>
          <a:lstStyle/>
          <a:p>
            <a:pPr marL="5776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spc="-9" dirty="0">
                <a:solidFill>
                  <a:srgbClr val="FFFFFF"/>
                </a:solidFill>
                <a:latin typeface="+mn-lt"/>
                <a:ea typeface="IBM Eliot Sans Text" charset="0"/>
              </a:rPr>
              <a:t>Customer DevOps </a:t>
            </a:r>
            <a:r>
              <a:rPr lang="en-US" sz="1400" spc="-9" dirty="0" err="1">
                <a:solidFill>
                  <a:srgbClr val="FFFFFF"/>
                </a:solidFill>
                <a:latin typeface="+mn-lt"/>
                <a:ea typeface="IBM Eliot Sans Text" charset="0"/>
              </a:rPr>
              <a:t>ToolChain</a:t>
            </a:r>
            <a:r>
              <a:rPr lang="en-US" sz="1400" spc="-9" dirty="0">
                <a:solidFill>
                  <a:srgbClr val="FFFFFF"/>
                </a:solidFill>
                <a:latin typeface="+mn-lt"/>
                <a:ea typeface="IBM Eliot Sans Text" charset="0"/>
              </a:rPr>
              <a:t> </a:t>
            </a:r>
            <a:endParaRPr lang="en-US" sz="1400" dirty="0">
              <a:latin typeface="+mn-lt"/>
              <a:ea typeface="IBM Eliot Sans Text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9444507" y="5310471"/>
            <a:ext cx="442344" cy="265075"/>
          </a:xfrm>
          <a:prstGeom prst="roundRect">
            <a:avLst>
              <a:gd name="adj" fmla="val 4549"/>
            </a:avLst>
          </a:prstGeom>
          <a:solidFill>
            <a:srgbClr val="7EA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err="1"/>
              <a:t>ICp</a:t>
            </a:r>
            <a:endParaRPr lang="en-US" sz="900" dirty="0"/>
          </a:p>
        </p:txBody>
      </p:sp>
      <p:sp>
        <p:nvSpPr>
          <p:cNvPr id="125" name="Rounded Rectangle 124"/>
          <p:cNvSpPr/>
          <p:nvPr/>
        </p:nvSpPr>
        <p:spPr>
          <a:xfrm>
            <a:off x="7975753" y="5314389"/>
            <a:ext cx="761973" cy="247312"/>
          </a:xfrm>
          <a:prstGeom prst="roundRect">
            <a:avLst>
              <a:gd name="adj" fmla="val 4549"/>
            </a:avLst>
          </a:prstGeom>
          <a:solidFill>
            <a:srgbClr val="7EA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/>
              <a:t>VMware</a:t>
            </a:r>
          </a:p>
        </p:txBody>
      </p:sp>
      <p:sp>
        <p:nvSpPr>
          <p:cNvPr id="126" name="Rounded Rectangle 125"/>
          <p:cNvSpPr/>
          <p:nvPr/>
        </p:nvSpPr>
        <p:spPr>
          <a:xfrm flipH="1">
            <a:off x="3297006" y="2713640"/>
            <a:ext cx="1466818" cy="339537"/>
          </a:xfrm>
          <a:prstGeom prst="roundRect">
            <a:avLst>
              <a:gd name="adj" fmla="val 8360"/>
            </a:avLst>
          </a:prstGeom>
          <a:solidFill>
            <a:srgbClr val="AA218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4" tIns="36572" rIns="0" bIns="0" numCol="1" spcCol="31747" rtlCol="0" anchor="ctr">
            <a:noAutofit/>
          </a:bodyPr>
          <a:lstStyle/>
          <a:p>
            <a:pPr marL="7701" algn="ctr" defTabSz="914304"/>
            <a:r>
              <a:rPr lang="en-US" sz="1400" spc="-3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</a:rPr>
              <a:t>Design</a:t>
            </a:r>
            <a:endParaRPr lang="en-US" sz="1400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 flipH="1">
            <a:off x="3283322" y="3522888"/>
            <a:ext cx="1466818" cy="324792"/>
          </a:xfrm>
          <a:prstGeom prst="roundRect">
            <a:avLst>
              <a:gd name="adj" fmla="val 8360"/>
            </a:avLst>
          </a:prstGeom>
          <a:solidFill>
            <a:srgbClr val="4E236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4" tIns="36572" rIns="0" bIns="0" numCol="1" spcCol="31747" rtlCol="0" anchor="ctr">
            <a:noAutofit/>
          </a:bodyPr>
          <a:lstStyle/>
          <a:p>
            <a:pPr marL="7701" algn="ctr" defTabSz="914304"/>
            <a:r>
              <a:rPr lang="en-US" sz="1400" spc="-3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</a:rPr>
              <a:t>Optimize</a:t>
            </a:r>
            <a:endParaRPr lang="en-US" sz="1400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 flipH="1">
            <a:off x="3283322" y="3130455"/>
            <a:ext cx="1453235" cy="302022"/>
          </a:xfrm>
          <a:prstGeom prst="roundRect">
            <a:avLst>
              <a:gd name="adj" fmla="val 8360"/>
            </a:avLst>
          </a:prstGeom>
          <a:solidFill>
            <a:srgbClr val="84297D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4" tIns="36572" rIns="0" bIns="0" numCol="1" spcCol="31747" rtlCol="0" anchor="ctr">
            <a:noAutofit/>
          </a:bodyPr>
          <a:lstStyle/>
          <a:p>
            <a:pPr marL="7701" algn="ctr" defTabSz="914304"/>
            <a:r>
              <a:rPr lang="en-US" sz="1400" spc="-3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</a:rPr>
              <a:t>Manage</a:t>
            </a:r>
            <a:endParaRPr lang="en-US" sz="1400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564541" y="2409337"/>
            <a:ext cx="1371258" cy="2283542"/>
          </a:xfrm>
          <a:prstGeom prst="roundRect">
            <a:avLst>
              <a:gd name="adj" fmla="val 4549"/>
            </a:avLst>
          </a:prstGeom>
          <a:solidFill>
            <a:srgbClr val="7EA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Platform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/>
              <a:t>DevOps</a:t>
            </a:r>
            <a:endParaRPr lang="en-US" sz="1400" dirty="0"/>
          </a:p>
        </p:txBody>
      </p:sp>
      <p:sp>
        <p:nvSpPr>
          <p:cNvPr id="130" name="TextBox 41"/>
          <p:cNvSpPr txBox="1">
            <a:spLocks noChangeArrowheads="1"/>
          </p:cNvSpPr>
          <p:nvPr/>
        </p:nvSpPr>
        <p:spPr bwMode="auto">
          <a:xfrm>
            <a:off x="564542" y="5706070"/>
            <a:ext cx="15719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en-US" dirty="0" smtClean="0"/>
              <a:t>GTS Shared </a:t>
            </a:r>
            <a:r>
              <a:rPr lang="en-US" altLang="en-US" b="1" i="1" dirty="0" smtClean="0"/>
              <a:t>Managing </a:t>
            </a:r>
            <a:r>
              <a:rPr lang="en-US" altLang="en-US" dirty="0" smtClean="0"/>
              <a:t>Environment</a:t>
            </a:r>
            <a:endParaRPr lang="en-US" altLang="en-US" dirty="0"/>
          </a:p>
        </p:txBody>
      </p:sp>
      <p:sp>
        <p:nvSpPr>
          <p:cNvPr id="131" name="Left-Right Arrow 130"/>
          <p:cNvSpPr/>
          <p:nvPr/>
        </p:nvSpPr>
        <p:spPr>
          <a:xfrm>
            <a:off x="7071596" y="4117076"/>
            <a:ext cx="700804" cy="342967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7779683" y="1042744"/>
            <a:ext cx="349791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dirty="0" err="1" smtClean="0"/>
              <a:t>DevOp</a:t>
            </a:r>
            <a:r>
              <a:rPr lang="en-US" dirty="0" smtClean="0"/>
              <a:t> and Platform Hosting</a:t>
            </a:r>
          </a:p>
          <a:p>
            <a:pPr marL="409575" lvl="1" indent="-173038">
              <a:buFont typeface="Arial" charset="0"/>
              <a:buChar char="•"/>
            </a:pPr>
            <a:r>
              <a:rPr lang="en-US" sz="1200" dirty="0" smtClean="0"/>
              <a:t>ISPW Regional ICP Hosting</a:t>
            </a:r>
          </a:p>
          <a:p>
            <a:pPr marL="409575" lvl="1" indent="-173038">
              <a:buFont typeface="Arial" charset="0"/>
              <a:buChar char="•"/>
            </a:pPr>
            <a:r>
              <a:rPr lang="en-US" sz="1200" dirty="0" smtClean="0"/>
              <a:t>Broker DevOps for Cloud Native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Common Services</a:t>
            </a:r>
          </a:p>
          <a:p>
            <a:pPr marL="409575" lvl="1" indent="-173038">
              <a:buFont typeface="Arial" charset="0"/>
              <a:buChar char="•"/>
            </a:pPr>
            <a:r>
              <a:rPr lang="en-US" sz="1200" dirty="0" smtClean="0"/>
              <a:t>IAM Services, Logging, etc.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Data and AI Services </a:t>
            </a:r>
          </a:p>
          <a:p>
            <a:pPr marL="409575" lvl="1" indent="-173038">
              <a:buFont typeface="Arial" charset="0"/>
              <a:buChar char="•"/>
            </a:pPr>
            <a:r>
              <a:rPr lang="en-US" sz="1200" dirty="0" smtClean="0"/>
              <a:t>Integration of CDI, IMI, BCAM</a:t>
            </a:r>
          </a:p>
          <a:p>
            <a:pPr marL="409575" lvl="1" indent="-173038">
              <a:buFont typeface="Arial" charset="0"/>
              <a:buChar char="•"/>
            </a:pPr>
            <a:r>
              <a:rPr lang="en-US" sz="1200" dirty="0" smtClean="0"/>
              <a:t>AI Operations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Console Integration </a:t>
            </a:r>
          </a:p>
          <a:p>
            <a:pPr marL="409575" lvl="1" indent="-173038">
              <a:buFont typeface="Arial" charset="0"/>
              <a:buChar char="•"/>
            </a:pPr>
            <a:r>
              <a:rPr lang="en-US" sz="1200" dirty="0" smtClean="0"/>
              <a:t>AI Operations</a:t>
            </a:r>
            <a:endParaRPr lang="en-US" sz="1200" dirty="0"/>
          </a:p>
        </p:txBody>
      </p:sp>
      <p:sp>
        <p:nvSpPr>
          <p:cNvPr id="133" name="5-Point Star 132"/>
          <p:cNvSpPr/>
          <p:nvPr/>
        </p:nvSpPr>
        <p:spPr>
          <a:xfrm>
            <a:off x="3228855" y="4035286"/>
            <a:ext cx="389744" cy="389744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34" name="5-Point Star 133"/>
          <p:cNvSpPr/>
          <p:nvPr/>
        </p:nvSpPr>
        <p:spPr>
          <a:xfrm>
            <a:off x="5649563" y="4762296"/>
            <a:ext cx="389744" cy="389744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5" name="5-Point Star 134"/>
          <p:cNvSpPr/>
          <p:nvPr/>
        </p:nvSpPr>
        <p:spPr>
          <a:xfrm>
            <a:off x="762000" y="4152696"/>
            <a:ext cx="389744" cy="389744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6" name="5-Point Star 135"/>
          <p:cNvSpPr/>
          <p:nvPr/>
        </p:nvSpPr>
        <p:spPr>
          <a:xfrm>
            <a:off x="762000" y="5219496"/>
            <a:ext cx="389744" cy="389744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7" name="5-Point Star 136"/>
          <p:cNvSpPr/>
          <p:nvPr/>
        </p:nvSpPr>
        <p:spPr>
          <a:xfrm>
            <a:off x="4346319" y="1852834"/>
            <a:ext cx="389744" cy="389744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2418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0022" y="396885"/>
            <a:ext cx="5495511" cy="1470416"/>
          </a:xfrm>
        </p:spPr>
        <p:txBody>
          <a:bodyPr/>
          <a:lstStyle/>
          <a:p>
            <a:r>
              <a:rPr lang="en-US" sz="3200" dirty="0" smtClean="0"/>
              <a:t>A closer look </a:t>
            </a:r>
            <a:r>
              <a:rPr lang="en-US" sz="3200" smtClean="0"/>
              <a:t>at the consumption </a:t>
            </a:r>
            <a:r>
              <a:rPr lang="en-US" sz="3200" dirty="0" smtClean="0"/>
              <a:t>and management of Hybrid Cloud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Hybrid Cloud is a Reality Today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462914" y="1113545"/>
            <a:ext cx="11231247" cy="2039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1" rIns="68580" bIns="34291">
            <a:spAutoFit/>
          </a:bodyPr>
          <a:lstStyle>
            <a:lvl1pPr marL="177800" indent="-1778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460375" indent="-230188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40000"/>
              </a:spcBef>
              <a:buClr>
                <a:schemeClr val="tx1"/>
              </a:buClr>
            </a:pPr>
            <a:r>
              <a:rPr lang="en-US" altLang="en-US" sz="1600" b="1" dirty="0">
                <a:ea typeface="MS PGothic" charset="-128"/>
              </a:rPr>
              <a:t>The reality of Hybrid Cloud has Introduced Key Challenges that can addressed with an ITaaS Services Model</a:t>
            </a:r>
          </a:p>
          <a:p>
            <a:pPr marL="568311" lvl="1" indent="-285744">
              <a:spcBef>
                <a:spcPct val="4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ea typeface="MS PGothic" charset="-128"/>
              </a:rPr>
              <a:t>Consuming </a:t>
            </a:r>
            <a:r>
              <a:rPr lang="en-US" altLang="en-US" sz="1600" dirty="0">
                <a:ea typeface="MS PGothic" charset="-128"/>
              </a:rPr>
              <a:t>the most appropriate services for a given application and workload</a:t>
            </a:r>
            <a:endParaRPr lang="en-US" altLang="en-US" sz="1600" b="1" dirty="0">
              <a:solidFill>
                <a:srgbClr val="008FDE"/>
              </a:solidFill>
              <a:ea typeface="MS PGothic" charset="-128"/>
            </a:endParaRPr>
          </a:p>
          <a:p>
            <a:pPr marL="568311" lvl="1" indent="-285744">
              <a:spcBef>
                <a:spcPct val="4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ea typeface="MS PGothic" charset="-128"/>
              </a:rPr>
              <a:t>Lack of Visibility &amp; Control </a:t>
            </a:r>
            <a:r>
              <a:rPr lang="en-US" altLang="en-US" sz="1600" dirty="0">
                <a:ea typeface="MS PGothic" charset="-128"/>
              </a:rPr>
              <a:t>across growing numbers of service providers </a:t>
            </a:r>
          </a:p>
          <a:p>
            <a:pPr marL="568311" lvl="1" indent="-285744">
              <a:spcBef>
                <a:spcPct val="4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ea typeface="MS PGothic" charset="-128"/>
              </a:rPr>
              <a:t>Shadow IT</a:t>
            </a:r>
            <a:r>
              <a:rPr lang="en-US" altLang="en-US" sz="1600" dirty="0">
                <a:solidFill>
                  <a:schemeClr val="accent5">
                    <a:lumMod val="75000"/>
                  </a:schemeClr>
                </a:solidFill>
                <a:ea typeface="MS PGothic" charset="-128"/>
              </a:rPr>
              <a:t> </a:t>
            </a:r>
            <a:r>
              <a:rPr lang="en-US" altLang="en-US" sz="1600" dirty="0">
                <a:ea typeface="MS PGothic" charset="-128"/>
              </a:rPr>
              <a:t>with LOBs leveraging the Cloud and bypassing Central IT</a:t>
            </a:r>
          </a:p>
          <a:p>
            <a:pPr marL="568311" lvl="1" indent="-285744">
              <a:spcBef>
                <a:spcPct val="4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ea typeface="MS PGothic" charset="-128"/>
              </a:rPr>
              <a:t>Integration</a:t>
            </a:r>
            <a:r>
              <a:rPr lang="en-US" altLang="en-US" sz="1600" dirty="0">
                <a:solidFill>
                  <a:schemeClr val="accent5">
                    <a:lumMod val="75000"/>
                  </a:schemeClr>
                </a:solidFill>
                <a:ea typeface="MS PGothic" charset="-128"/>
              </a:rPr>
              <a:t> </a:t>
            </a:r>
            <a:r>
              <a:rPr lang="en-US" altLang="en-US" sz="1600" dirty="0">
                <a:ea typeface="MS PGothic" charset="-128"/>
              </a:rPr>
              <a:t>of a multitude dimensions (e.g. multiple providers, service management)</a:t>
            </a:r>
          </a:p>
          <a:p>
            <a:pPr marL="568311" lvl="1" indent="-285744">
              <a:spcBef>
                <a:spcPct val="40000"/>
              </a:spcBef>
              <a:buClr>
                <a:schemeClr val="tx1"/>
              </a:buClr>
              <a:buFont typeface="Arial" charset="0"/>
              <a:buChar char="•"/>
            </a:pPr>
            <a:r>
              <a:rPr lang="en-US" altLang="en-US" sz="1600" b="1" dirty="0">
                <a:solidFill>
                  <a:schemeClr val="accent5">
                    <a:lumMod val="75000"/>
                  </a:schemeClr>
                </a:solidFill>
                <a:ea typeface="MS PGothic" charset="-128"/>
              </a:rPr>
              <a:t>Supporting</a:t>
            </a:r>
            <a:r>
              <a:rPr lang="en-US" altLang="en-US" sz="1600" dirty="0">
                <a:solidFill>
                  <a:schemeClr val="accent6">
                    <a:lumMod val="75000"/>
                  </a:schemeClr>
                </a:solidFill>
                <a:ea typeface="MS PGothic" charset="-128"/>
              </a:rPr>
              <a:t> </a:t>
            </a:r>
            <a:r>
              <a:rPr lang="en-US" altLang="en-US" sz="1600" dirty="0">
                <a:ea typeface="MS PGothic" charset="-128"/>
              </a:rPr>
              <a:t>and Managing multi sourced IT Infrastructure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57" y="3515260"/>
            <a:ext cx="3026123" cy="2893520"/>
          </a:xfrm>
          <a:prstGeom prst="rect">
            <a:avLst/>
          </a:prstGeom>
        </p:spPr>
      </p:pic>
      <p:sp>
        <p:nvSpPr>
          <p:cNvPr id="20" name="Isosceles Triangle 81"/>
          <p:cNvSpPr>
            <a:spLocks noChangeArrowheads="1"/>
          </p:cNvSpPr>
          <p:nvPr/>
        </p:nvSpPr>
        <p:spPr bwMode="auto">
          <a:xfrm>
            <a:off x="7650134" y="5503559"/>
            <a:ext cx="579815" cy="493643"/>
          </a:xfrm>
          <a:prstGeom prst="triangle">
            <a:avLst>
              <a:gd name="adj" fmla="val 50000"/>
            </a:avLst>
          </a:prstGeom>
          <a:solidFill>
            <a:sysClr val="window" lastClr="FFFFFF">
              <a:lumMod val="75000"/>
            </a:sysClr>
          </a:solidFill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defTabSz="914377">
              <a:defRPr/>
            </a:pPr>
            <a:endParaRPr lang="en-US" sz="1400" kern="0">
              <a:solidFill>
                <a:srgbClr val="FFFFFF"/>
              </a:solidFill>
              <a:ea typeface="SimSun"/>
              <a:cs typeface="ＭＳ Ｐゴシック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4643120" y="5394867"/>
            <a:ext cx="6593840" cy="101172"/>
          </a:xfrm>
          <a:prstGeom prst="rect">
            <a:avLst/>
          </a:prstGeom>
          <a:solidFill>
            <a:sysClr val="window" lastClr="FFFFFF">
              <a:lumMod val="75000"/>
            </a:sysClr>
          </a:solidFill>
          <a:ln w="9525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 defTabSz="914377">
              <a:defRPr/>
            </a:pPr>
            <a:endParaRPr lang="en-US" sz="1400" kern="0">
              <a:solidFill>
                <a:srgbClr val="FFFFFF"/>
              </a:solidFill>
              <a:ea typeface="SimSun"/>
              <a:cs typeface="ＭＳ Ｐゴシック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07808" y="4748115"/>
            <a:ext cx="1966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LOB needs for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Speed and Flexibility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05738" y="4731189"/>
            <a:ext cx="1890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Central IT needs for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200" b="1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Visibility and Control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253" y="3334709"/>
            <a:ext cx="2181575" cy="185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3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2" y="387903"/>
            <a:ext cx="11579137" cy="618691"/>
          </a:xfrm>
        </p:spPr>
        <p:txBody>
          <a:bodyPr/>
          <a:lstStyle/>
          <a:p>
            <a:r>
              <a:rPr lang="en-US" altLang="en-US" sz="3200" dirty="0">
                <a:ea typeface="ＭＳ Ｐゴシック" charset="-128"/>
              </a:rPr>
              <a:t>Hybrid Cloud Requires a New Focus: Enterprise IT as a Broker</a:t>
            </a:r>
            <a:endParaRPr lang="en-US" dirty="0"/>
          </a:p>
        </p:txBody>
      </p:sp>
      <p:sp>
        <p:nvSpPr>
          <p:cNvPr id="22" name="Text Placeholder 10"/>
          <p:cNvSpPr txBox="1">
            <a:spLocks/>
          </p:cNvSpPr>
          <p:nvPr/>
        </p:nvSpPr>
        <p:spPr bwMode="auto">
          <a:xfrm>
            <a:off x="293688" y="992420"/>
            <a:ext cx="11207432" cy="3193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None/>
              <a:defRPr sz="1100" kern="1200">
                <a:solidFill>
                  <a:srgbClr val="77767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20688" indent="-180975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777677"/>
                </a:solidFill>
                <a:latin typeface="+mn-lt"/>
                <a:ea typeface="ＭＳ Ｐゴシック" charset="0"/>
                <a:cs typeface="+mn-cs"/>
              </a:defRPr>
            </a:lvl2pPr>
            <a:lvl3pPr marL="593725" indent="-173038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ＭＳ Ｐゴシック" charset="0"/>
                <a:cs typeface="+mn-cs"/>
              </a:defRPr>
            </a:lvl3pPr>
            <a:lvl4pPr marL="893763" indent="-300038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accent2"/>
                </a:solidFill>
                <a:latin typeface="+mn-lt"/>
                <a:ea typeface="ＭＳ Ｐゴシック" charset="0"/>
                <a:cs typeface="+mn-cs"/>
              </a:defRPr>
            </a:lvl4pPr>
            <a:lvl5pPr marL="1074738" indent="-180975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accent2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>
                <a:ea typeface="ＭＳ Ｐゴシック" charset="-128"/>
              </a:rPr>
              <a:t>Becoming a cloud broker requires a more business centric approach with an ITaaS operational model.  </a:t>
            </a:r>
          </a:p>
        </p:txBody>
      </p:sp>
      <p:sp>
        <p:nvSpPr>
          <p:cNvPr id="23" name="Pie 22"/>
          <p:cNvSpPr/>
          <p:nvPr/>
        </p:nvSpPr>
        <p:spPr>
          <a:xfrm>
            <a:off x="1041809" y="2095466"/>
            <a:ext cx="2499219" cy="2370076"/>
          </a:xfrm>
          <a:prstGeom prst="pie">
            <a:avLst>
              <a:gd name="adj1" fmla="val 0"/>
              <a:gd name="adj2" fmla="val 18349053"/>
            </a:avLst>
          </a:prstGeom>
          <a:solidFill>
            <a:srgbClr val="5AAAFA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 defTabSz="457189" eaLnBrk="0" hangingPunct="0">
              <a:defRPr/>
            </a:pPr>
            <a:endParaRPr lang="en-US" sz="2400" kern="0" dirty="0">
              <a:solidFill>
                <a:srgbClr val="4178B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4" name="Pie 23"/>
          <p:cNvSpPr/>
          <p:nvPr/>
        </p:nvSpPr>
        <p:spPr>
          <a:xfrm>
            <a:off x="7012392" y="2153891"/>
            <a:ext cx="2501275" cy="2370076"/>
          </a:xfrm>
          <a:prstGeom prst="pie">
            <a:avLst>
              <a:gd name="adj1" fmla="val 0"/>
              <a:gd name="adj2" fmla="val 18349053"/>
            </a:avLst>
          </a:prstGeom>
          <a:solidFill>
            <a:srgbClr val="4178BE"/>
          </a:solidFill>
          <a:ln w="9525" cap="flat" cmpd="sng" algn="ctr">
            <a:solidFill>
              <a:srgbClr val="4178BE">
                <a:shade val="95000"/>
                <a:satMod val="10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457189" eaLnBrk="0" hangingPunct="0">
              <a:defRPr/>
            </a:pPr>
            <a:endParaRPr lang="en-US" sz="2400" kern="0" dirty="0">
              <a:solidFill>
                <a:srgbClr val="4178B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5" name="Pie 24"/>
          <p:cNvSpPr/>
          <p:nvPr/>
        </p:nvSpPr>
        <p:spPr>
          <a:xfrm rot="18277018">
            <a:off x="1318021" y="1917888"/>
            <a:ext cx="2368129" cy="2501273"/>
          </a:xfrm>
          <a:prstGeom prst="pie">
            <a:avLst>
              <a:gd name="adj1" fmla="val 0"/>
              <a:gd name="adj2" fmla="val 3376527"/>
            </a:avLst>
          </a:prstGeom>
          <a:solidFill>
            <a:srgbClr val="4178BE"/>
          </a:solidFill>
          <a:ln w="9525" cap="flat" cmpd="sng" algn="ctr">
            <a:solidFill>
              <a:srgbClr val="4178BE">
                <a:shade val="95000"/>
                <a:satMod val="10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defTabSz="457189" eaLnBrk="0" hangingPunct="0">
              <a:defRPr/>
            </a:pPr>
            <a:endParaRPr lang="en-US" sz="2400" kern="0" dirty="0">
              <a:solidFill>
                <a:srgbClr val="4178B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6" name="Pie 25"/>
          <p:cNvSpPr/>
          <p:nvPr/>
        </p:nvSpPr>
        <p:spPr>
          <a:xfrm rot="18277018">
            <a:off x="7295851" y="1981179"/>
            <a:ext cx="2370077" cy="2501275"/>
          </a:xfrm>
          <a:prstGeom prst="pie">
            <a:avLst>
              <a:gd name="adj1" fmla="val 0"/>
              <a:gd name="adj2" fmla="val 3376527"/>
            </a:avLst>
          </a:prstGeom>
          <a:solidFill>
            <a:srgbClr val="1E2942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anchor="ctr"/>
          <a:lstStyle/>
          <a:p>
            <a:pPr algn="ctr" defTabSz="457189" eaLnBrk="0" hangingPunct="0">
              <a:defRPr/>
            </a:pPr>
            <a:endParaRPr lang="en-US" sz="2400" kern="0" dirty="0">
              <a:solidFill>
                <a:srgbClr val="4178B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27" name="TextBox 22"/>
          <p:cNvSpPr txBox="1">
            <a:spLocks noChangeArrowheads="1"/>
          </p:cNvSpPr>
          <p:nvPr/>
        </p:nvSpPr>
        <p:spPr bwMode="auto">
          <a:xfrm>
            <a:off x="1467252" y="3384694"/>
            <a:ext cx="160311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/>
            <a:r>
              <a:rPr lang="en-US" altLang="en-US" sz="2000">
                <a:solidFill>
                  <a:srgbClr val="FFFFFF"/>
                </a:solidFill>
                <a:latin typeface="Calibri" charset="0"/>
              </a:rPr>
              <a:t>Traditional IT Operations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19767" y="2251265"/>
            <a:ext cx="1603117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57189" eaLnBrk="0" hangingPunct="0">
              <a:defRPr/>
            </a:pPr>
            <a:r>
              <a:rPr lang="en-US" sz="2000" dirty="0">
                <a:solidFill>
                  <a:prstClr val="black">
                    <a:lumMod val="50000"/>
                  </a:prstClr>
                </a:solidFill>
                <a:latin typeface="Calibri"/>
                <a:ea typeface="ＭＳ Ｐゴシック" charset="0"/>
                <a:cs typeface="ＭＳ Ｐゴシック" charset="0"/>
              </a:rPr>
              <a:t>Business Operations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19124" y="2276582"/>
            <a:ext cx="1603117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57189" eaLnBrk="0" hangingPunct="0">
              <a:defRPr/>
            </a:pPr>
            <a:r>
              <a:rPr lang="en-US" sz="2000" dirty="0">
                <a:solidFill>
                  <a:prstClr val="black">
                    <a:lumMod val="50000"/>
                  </a:prstClr>
                </a:solidFill>
                <a:latin typeface="Calibri"/>
                <a:ea typeface="ＭＳ Ｐゴシック" charset="0"/>
                <a:cs typeface="ＭＳ Ｐゴシック" charset="0"/>
              </a:rPr>
              <a:t>Traditional IT Operations</a:t>
            </a:r>
          </a:p>
        </p:txBody>
      </p:sp>
      <p:sp>
        <p:nvSpPr>
          <p:cNvPr id="30" name="TextBox 25"/>
          <p:cNvSpPr txBox="1">
            <a:spLocks noChangeArrowheads="1"/>
          </p:cNvSpPr>
          <p:nvPr/>
        </p:nvSpPr>
        <p:spPr bwMode="auto">
          <a:xfrm>
            <a:off x="7474831" y="3501544"/>
            <a:ext cx="160311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/>
            <a:r>
              <a:rPr lang="en-US" altLang="en-US" sz="2000">
                <a:solidFill>
                  <a:srgbClr val="DFE9E9"/>
                </a:solidFill>
                <a:latin typeface="Calibri" charset="0"/>
              </a:rPr>
              <a:t>Business Operations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4219271" y="3088678"/>
            <a:ext cx="2256696" cy="603717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189" eaLnBrk="0" hangingPunct="0">
              <a:defRPr/>
            </a:pPr>
            <a:endParaRPr lang="en-US" sz="2400" kern="0" dirty="0">
              <a:solidFill>
                <a:srgbClr val="4178BE"/>
              </a:solidFill>
              <a:latin typeface="Calibri"/>
              <a:ea typeface=""/>
              <a:cs typeface=""/>
            </a:endParaRPr>
          </a:p>
        </p:txBody>
      </p:sp>
      <p:sp>
        <p:nvSpPr>
          <p:cNvPr id="32" name="TextBox 3"/>
          <p:cNvSpPr txBox="1">
            <a:spLocks noChangeArrowheads="1"/>
          </p:cNvSpPr>
          <p:nvPr/>
        </p:nvSpPr>
        <p:spPr bwMode="auto">
          <a:xfrm>
            <a:off x="1343937" y="1674812"/>
            <a:ext cx="18088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89" eaLnBrk="0" hangingPunct="0"/>
            <a:r>
              <a:rPr lang="en-US" altLang="en-US" sz="2400">
                <a:solidFill>
                  <a:prstClr val="black"/>
                </a:solidFill>
                <a:latin typeface="Calibri" charset="0"/>
              </a:rPr>
              <a:t>Traditional IT</a:t>
            </a:r>
          </a:p>
        </p:txBody>
      </p:sp>
      <p:sp>
        <p:nvSpPr>
          <p:cNvPr id="33" name="TextBox 30"/>
          <p:cNvSpPr txBox="1">
            <a:spLocks noChangeArrowheads="1"/>
          </p:cNvSpPr>
          <p:nvPr/>
        </p:nvSpPr>
        <p:spPr bwMode="auto">
          <a:xfrm>
            <a:off x="7390563" y="1696233"/>
            <a:ext cx="18069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89" eaLnBrk="0" hangingPunct="0"/>
            <a:r>
              <a:rPr lang="en-US" altLang="en-US" sz="2400">
                <a:solidFill>
                  <a:prstClr val="black"/>
                </a:solidFill>
                <a:latin typeface="Calibri" charset="0"/>
              </a:rPr>
              <a:t>Hybrid Cloud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974478" y="4893988"/>
            <a:ext cx="2470445" cy="636825"/>
          </a:xfrm>
          <a:prstGeom prst="rect">
            <a:avLst/>
          </a:prstGeom>
          <a:solidFill>
            <a:srgbClr val="DFE9E9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189" eaLnBrk="0" hangingPunct="0">
              <a:defRPr/>
            </a:pPr>
            <a:r>
              <a:rPr lang="en-US" sz="1467" kern="0" dirty="0">
                <a:solidFill>
                  <a:srgbClr val="FFFFFF"/>
                </a:solidFill>
                <a:latin typeface="Calibri"/>
                <a:ea typeface=""/>
                <a:cs typeface=""/>
              </a:rPr>
              <a:t>Day 2 Ops: Order Fulfillment across Providers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18908" y="4893988"/>
            <a:ext cx="2553515" cy="636825"/>
          </a:xfrm>
          <a:prstGeom prst="rect">
            <a:avLst/>
          </a:prstGeom>
          <a:solidFill>
            <a:srgbClr val="DFE9E9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189" eaLnBrk="0" hangingPunct="0">
              <a:defRPr/>
            </a:pPr>
            <a:r>
              <a:rPr lang="en-US" sz="1467" kern="0" dirty="0">
                <a:solidFill>
                  <a:srgbClr val="FFFFFF"/>
                </a:solidFill>
                <a:latin typeface="Calibri"/>
                <a:ea typeface=""/>
                <a:cs typeface=""/>
              </a:rPr>
              <a:t>Governance </a:t>
            </a:r>
          </a:p>
          <a:p>
            <a:pPr algn="ctr" defTabSz="457189" eaLnBrk="0" hangingPunct="0">
              <a:defRPr/>
            </a:pPr>
            <a:r>
              <a:rPr lang="en-US" sz="1467" kern="0" dirty="0">
                <a:solidFill>
                  <a:srgbClr val="FFFFFF"/>
                </a:solidFill>
                <a:latin typeface="Calibri"/>
                <a:ea typeface=""/>
                <a:cs typeface=""/>
              </a:rPr>
              <a:t>CAM, Planning, Sourcing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240165" y="4893988"/>
            <a:ext cx="2472499" cy="636825"/>
          </a:xfrm>
          <a:prstGeom prst="rect">
            <a:avLst/>
          </a:prstGeom>
          <a:solidFill>
            <a:srgbClr val="DFE9E9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189" eaLnBrk="0" hangingPunct="0">
              <a:defRPr/>
            </a:pPr>
            <a:r>
              <a:rPr lang="en-US" sz="1467" kern="0" dirty="0">
                <a:solidFill>
                  <a:srgbClr val="FFFFFF"/>
                </a:solidFill>
                <a:latin typeface="Calibri"/>
                <a:ea typeface=""/>
                <a:cs typeface=""/>
              </a:rPr>
              <a:t>Consumption</a:t>
            </a:r>
          </a:p>
          <a:p>
            <a:pPr algn="ctr" defTabSz="457189" eaLnBrk="0" hangingPunct="0">
              <a:defRPr/>
            </a:pPr>
            <a:r>
              <a:rPr lang="en-US" sz="1467" kern="0" dirty="0">
                <a:solidFill>
                  <a:srgbClr val="FFFFFF"/>
                </a:solidFill>
                <a:latin typeface="Calibri"/>
                <a:ea typeface=""/>
                <a:cs typeface=""/>
              </a:rPr>
              <a:t>Catalog Federation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677169" y="4893988"/>
            <a:ext cx="2472500" cy="636825"/>
          </a:xfrm>
          <a:prstGeom prst="rect">
            <a:avLst/>
          </a:prstGeom>
          <a:solidFill>
            <a:srgbClr val="DFE9E9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189" eaLnBrk="0" hangingPunct="0">
              <a:defRPr/>
            </a:pPr>
            <a:r>
              <a:rPr lang="en-US" sz="1467" kern="0" dirty="0">
                <a:solidFill>
                  <a:srgbClr val="FFFFFF"/>
                </a:solidFill>
                <a:latin typeface="Calibri"/>
                <a:ea typeface=""/>
                <a:cs typeface=""/>
              </a:rPr>
              <a:t>Business Ops Management</a:t>
            </a:r>
          </a:p>
          <a:p>
            <a:pPr algn="ctr" defTabSz="457189" eaLnBrk="0" hangingPunct="0">
              <a:defRPr/>
            </a:pPr>
            <a:r>
              <a:rPr lang="en-US" sz="1467" kern="0" dirty="0">
                <a:solidFill>
                  <a:srgbClr val="FFFFFF"/>
                </a:solidFill>
                <a:latin typeface="Calibri"/>
                <a:ea typeface=""/>
                <a:cs typeface=""/>
              </a:rPr>
              <a:t>Provider, Billing, Finance</a:t>
            </a:r>
          </a:p>
        </p:txBody>
      </p:sp>
      <p:sp>
        <p:nvSpPr>
          <p:cNvPr id="38" name="Text Placeholder 10"/>
          <p:cNvSpPr txBox="1">
            <a:spLocks/>
          </p:cNvSpPr>
          <p:nvPr/>
        </p:nvSpPr>
        <p:spPr bwMode="auto">
          <a:xfrm>
            <a:off x="303964" y="5908693"/>
            <a:ext cx="10662784" cy="3193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89" eaLnBrk="0" hangingPunct="0">
              <a:spcBef>
                <a:spcPts val="600"/>
              </a:spcBef>
              <a:buClr>
                <a:srgbClr val="4178BE"/>
              </a:buClr>
              <a:defRPr/>
            </a:pPr>
            <a:r>
              <a:rPr lang="en-US" altLang="en-US" sz="2000" kern="0" dirty="0">
                <a:solidFill>
                  <a:srgbClr val="777677"/>
                </a:solidFill>
              </a:rPr>
              <a:t>The shifting focus to Business Operations requires new skills and capabilities.</a:t>
            </a:r>
          </a:p>
        </p:txBody>
      </p:sp>
    </p:spTree>
    <p:extLst>
      <p:ext uri="{BB962C8B-B14F-4D97-AF65-F5344CB8AC3E}">
        <p14:creationId xmlns:p14="http://schemas.microsoft.com/office/powerpoint/2010/main" val="713883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171"/>
          <p:cNvSpPr txBox="1">
            <a:spLocks/>
          </p:cNvSpPr>
          <p:nvPr/>
        </p:nvSpPr>
        <p:spPr>
          <a:xfrm>
            <a:off x="304799" y="335908"/>
            <a:ext cx="5997040" cy="42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A5A5A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0">
              <a:defRPr/>
            </a:pPr>
            <a:r>
              <a:rPr lang="en-US" sz="2667" kern="0" dirty="0">
                <a:solidFill>
                  <a:srgbClr val="59ABEE"/>
                </a:solidFill>
                <a:latin typeface="Arial" charset="0"/>
                <a:ea typeface="Arial" charset="0"/>
                <a:cs typeface="Arial" charset="0"/>
              </a:rPr>
              <a:t>IBM Cloud Brokerage Services </a:t>
            </a:r>
          </a:p>
        </p:txBody>
      </p:sp>
      <p:sp>
        <p:nvSpPr>
          <p:cNvPr id="8" name="Shape 1180"/>
          <p:cNvSpPr txBox="1">
            <a:spLocks/>
          </p:cNvSpPr>
          <p:nvPr/>
        </p:nvSpPr>
        <p:spPr>
          <a:xfrm>
            <a:off x="304800" y="1261308"/>
            <a:ext cx="4825931" cy="4730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173037" marR="0" indent="-173037" algn="l" defTabSz="457200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396875" marR="0" indent="-173037" algn="l" defTabSz="457200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625475" marR="0" indent="-168275" algn="l" defTabSz="457200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803275" marR="0" indent="-173037" algn="l" defTabSz="457200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0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2514600" marR="0" indent="-228600" algn="l" defTabSz="457200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2971800" marR="0" indent="-228600" algn="l" defTabSz="457200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3429000" marR="0" indent="-228600" algn="l" defTabSz="457200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3886200" marR="0" indent="-228600" algn="l" defTabSz="457200" rtl="0" latinLnBrk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defTabSz="609431">
              <a:spcAft>
                <a:spcPts val="267"/>
              </a:spcAft>
              <a:defRPr/>
            </a:pPr>
            <a:r>
              <a:rPr lang="en-US" sz="1467" kern="0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IBM Cloud Brokerage Services handles the planning, buying, and managing Hybrid Cloud Services. It provides self-service that enables developers and IT operators to quickly design and deploy </a:t>
            </a:r>
            <a:r>
              <a:rPr lang="en-US" sz="1467" kern="0" dirty="0" err="1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composable</a:t>
            </a:r>
            <a:r>
              <a:rPr lang="en-US" sz="1467" kern="0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 services to innovate at speed—integrating delivery and management.</a:t>
            </a:r>
          </a:p>
          <a:p>
            <a:pPr defTabSz="609431">
              <a:spcAft>
                <a:spcPts val="267"/>
              </a:spcAft>
              <a:defRPr/>
            </a:pPr>
            <a:r>
              <a:rPr lang="en-GB" sz="1467" kern="0" dirty="0">
                <a:solidFill>
                  <a:srgbClr val="5596E6"/>
                </a:solidFill>
                <a:latin typeface="Arial" charset="0"/>
                <a:ea typeface="Arial" charset="0"/>
                <a:cs typeface="Arial" charset="0"/>
                <a:sym typeface="Arial"/>
              </a:rPr>
              <a:t>Extended with IBM Watson:</a:t>
            </a:r>
            <a:endParaRPr lang="en-US" sz="1467" dirty="0">
              <a:solidFill>
                <a:srgbClr val="5596E6"/>
              </a:solidFill>
              <a:latin typeface="Arial" charset="0"/>
              <a:ea typeface="Arial" charset="0"/>
              <a:cs typeface="Arial" charset="0"/>
            </a:endParaRPr>
          </a:p>
          <a:p>
            <a:pPr marL="239171" indent="-228589">
              <a:spcBef>
                <a:spcPct val="20000"/>
              </a:spcBef>
              <a:buClr>
                <a:srgbClr val="5596E6"/>
              </a:buClr>
              <a:buSzPct val="100000"/>
              <a:buFont typeface=".AppleSystemUIFont" charset="-120"/>
              <a:buChar char="–"/>
              <a:defRPr/>
            </a:pPr>
            <a:r>
              <a:rPr lang="en-US" sz="1467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Provides quality of service insights through performance and availability data, enable optimal workload planning and placement. </a:t>
            </a:r>
          </a:p>
          <a:p>
            <a:pPr marL="239171" indent="-228589">
              <a:spcBef>
                <a:spcPct val="20000"/>
              </a:spcBef>
              <a:buClr>
                <a:srgbClr val="5596E6"/>
              </a:buClr>
              <a:buSzPct val="100000"/>
              <a:buFont typeface=".AppleSystemUIFont" charset="-120"/>
              <a:buChar char="–"/>
              <a:defRPr/>
            </a:pPr>
            <a:r>
              <a:rPr lang="en-US" sz="1467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Marketplace insights through client buying patterns help the Cloud consumer find, compare, and select the best services for the tasks at hand.</a:t>
            </a:r>
          </a:p>
          <a:p>
            <a:pPr marL="239171" indent="-228589">
              <a:spcBef>
                <a:spcPct val="20000"/>
              </a:spcBef>
              <a:buClr>
                <a:srgbClr val="5596E6"/>
              </a:buClr>
              <a:buSzPct val="100000"/>
              <a:buFont typeface=".AppleSystemUIFont" charset="-120"/>
              <a:buChar char="–"/>
              <a:defRPr/>
            </a:pPr>
            <a:r>
              <a:rPr lang="en-US" sz="1467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Recommendations for savings insights through billing data, utilizing cost and asset visibility and management.</a:t>
            </a:r>
          </a:p>
          <a:p>
            <a:pPr marL="239171" indent="-228589">
              <a:spcBef>
                <a:spcPct val="20000"/>
              </a:spcBef>
              <a:buClr>
                <a:srgbClr val="5596E6"/>
              </a:buClr>
              <a:buSzPct val="100000"/>
              <a:buFont typeface=".AppleSystemUIFont" charset="-120"/>
              <a:buChar char="–"/>
              <a:defRPr/>
            </a:pPr>
            <a:r>
              <a:rPr lang="en-US" sz="1467" dirty="0">
                <a:solidFill>
                  <a:srgbClr val="1E1E1E"/>
                </a:solidFill>
                <a:latin typeface="Arial" charset="0"/>
                <a:ea typeface="Arial" charset="0"/>
                <a:cs typeface="Arial" charset="0"/>
              </a:rPr>
              <a:t>On-going optimization opportunity insights through the continuous plan, buy, and managed feedback loop.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04800" y="915219"/>
            <a:ext cx="11572523" cy="0"/>
          </a:xfrm>
          <a:prstGeom prst="line">
            <a:avLst/>
          </a:prstGeom>
          <a:noFill/>
          <a:ln w="12700" cap="flat">
            <a:solidFill>
              <a:srgbClr val="48546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Rectangle 162"/>
          <p:cNvSpPr/>
          <p:nvPr/>
        </p:nvSpPr>
        <p:spPr bwMode="auto">
          <a:xfrm>
            <a:off x="7046025" y="1412183"/>
            <a:ext cx="3254344" cy="16271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69" tIns="60957" rIns="121869" bIns="60957" numCol="1" rtlCol="0" anchor="t" anchorCtr="0" compatLnSpc="1">
            <a:prstTxWarp prst="textNoShape">
              <a:avLst/>
            </a:prstTxWarp>
          </a:bodyPr>
          <a:lstStyle/>
          <a:p>
            <a:pPr algn="ctr" defTabSz="1218564">
              <a:defRPr/>
            </a:pPr>
            <a:endParaRPr lang="en-US" sz="1067" b="1" kern="0">
              <a:solidFill>
                <a:prstClr val="black"/>
              </a:solidFill>
              <a:latin typeface="Arial" charset="0"/>
              <a:ea typeface="Arial"/>
              <a:cs typeface="Arial" charset="0"/>
              <a:sym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6859" y="5385573"/>
            <a:ext cx="946316" cy="882779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/>
          </p:nvPr>
        </p:nvGraphicFramePr>
        <p:xfrm>
          <a:off x="4259857" y="1578696"/>
          <a:ext cx="7932145" cy="4911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4014" y="3292309"/>
            <a:ext cx="589783" cy="327080"/>
          </a:xfrm>
          <a:prstGeom prst="rect">
            <a:avLst/>
          </a:prstGeom>
        </p:spPr>
      </p:pic>
      <p:pic>
        <p:nvPicPr>
          <p:cNvPr id="28" name="Picture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1461" y="2455284"/>
            <a:ext cx="595847" cy="354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7741" y="4130936"/>
            <a:ext cx="615491" cy="4062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4304" y="4168527"/>
            <a:ext cx="457061" cy="4948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2836" y="2853934"/>
            <a:ext cx="798425" cy="271372"/>
          </a:xfrm>
          <a:prstGeom prst="rect">
            <a:avLst/>
          </a:prstGeom>
          <a:noFill/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2489" y="3482627"/>
            <a:ext cx="760691" cy="3475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65299" y="1437660"/>
            <a:ext cx="25656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1740">
              <a:buFont typeface="Arial" charset="0"/>
              <a:buChar char="•"/>
              <a:defRPr/>
            </a:pPr>
            <a:r>
              <a:rPr lang="en-US" altLang="en-US" sz="1600" kern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Browses Catalog</a:t>
            </a:r>
          </a:p>
          <a:p>
            <a:pPr defTabSz="811740">
              <a:buFont typeface="Arial" charset="0"/>
              <a:buChar char="•"/>
              <a:defRPr/>
            </a:pPr>
            <a:r>
              <a:rPr lang="en-US" altLang="en-US" sz="1600" kern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Orders Services</a:t>
            </a:r>
          </a:p>
          <a:p>
            <a:pPr defTabSz="811740">
              <a:buFont typeface="Arial" charset="0"/>
              <a:buChar char="•"/>
              <a:defRPr/>
            </a:pPr>
            <a:r>
              <a:rPr lang="en-US" altLang="en-US" sz="1600" kern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Consumes Services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11979" y="5797136"/>
            <a:ext cx="32538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1740">
              <a:buFont typeface="Arial" charset="0"/>
              <a:buChar char="•"/>
              <a:defRPr/>
            </a:pPr>
            <a:r>
              <a:rPr lang="en-US" altLang="en-US" sz="1600" kern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Tracks Usage and Cost </a:t>
            </a:r>
          </a:p>
          <a:p>
            <a:pPr defTabSz="811740">
              <a:buFont typeface="Arial" charset="0"/>
              <a:buChar char="•"/>
              <a:defRPr/>
            </a:pPr>
            <a:r>
              <a:rPr lang="en-US" altLang="en-US" sz="1600" kern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Sets and Manages Budgets</a:t>
            </a:r>
          </a:p>
          <a:p>
            <a:pPr defTabSz="811740">
              <a:buFont typeface="Arial" charset="0"/>
              <a:buChar char="•"/>
              <a:defRPr/>
            </a:pPr>
            <a:r>
              <a:rPr lang="en-US" altLang="en-US" sz="1600" kern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Views Shadow IT Usage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2767" y="1409893"/>
            <a:ext cx="23910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1740">
              <a:buFont typeface="Arial" charset="0"/>
              <a:buChar char="•"/>
              <a:defRPr/>
            </a:pPr>
            <a:r>
              <a:rPr lang="en-US" altLang="en-US" sz="1600" kern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Assesses Applications</a:t>
            </a:r>
          </a:p>
          <a:p>
            <a:pPr defTabSz="811740">
              <a:buFont typeface="Arial" charset="0"/>
              <a:buChar char="•"/>
              <a:defRPr/>
            </a:pPr>
            <a:r>
              <a:rPr lang="en-US" altLang="en-US" sz="1600" kern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Compares Clouds</a:t>
            </a:r>
          </a:p>
          <a:p>
            <a:pPr defTabSz="811740">
              <a:buFont typeface="Arial" charset="0"/>
              <a:buChar char="•"/>
              <a:defRPr/>
            </a:pPr>
            <a:r>
              <a:rPr lang="en-US" altLang="en-US" sz="1600" kern="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Estimates Bill of IT</a:t>
            </a:r>
          </a:p>
        </p:txBody>
      </p:sp>
    </p:spTree>
    <p:extLst>
      <p:ext uri="{BB962C8B-B14F-4D97-AF65-F5344CB8AC3E}">
        <p14:creationId xmlns:p14="http://schemas.microsoft.com/office/powerpoint/2010/main" val="109364267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171"/>
          <p:cNvSpPr txBox="1">
            <a:spLocks/>
          </p:cNvSpPr>
          <p:nvPr/>
        </p:nvSpPr>
        <p:spPr>
          <a:xfrm>
            <a:off x="304798" y="335908"/>
            <a:ext cx="8887327" cy="42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5A5A5A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l" defTabSz="4572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0" baseline="0">
                <a:ln>
                  <a:noFill/>
                </a:ln>
                <a:solidFill>
                  <a:srgbClr val="E0E0E0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0">
              <a:defRPr/>
            </a:pPr>
            <a:r>
              <a:rPr lang="en-US" sz="2667" kern="0">
                <a:solidFill>
                  <a:srgbClr val="59ABEE"/>
                </a:solidFill>
                <a:latin typeface="Arial" charset="0"/>
                <a:ea typeface="Arial" charset="0"/>
                <a:cs typeface="Arial" charset="0"/>
              </a:rPr>
              <a:t>IBM Cloud Brokerage Services has Pivoted</a:t>
            </a:r>
            <a:endParaRPr lang="en-US" sz="2667" kern="0" dirty="0">
              <a:solidFill>
                <a:srgbClr val="59ABEE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04800" y="915219"/>
            <a:ext cx="11572523" cy="0"/>
          </a:xfrm>
          <a:prstGeom prst="line">
            <a:avLst/>
          </a:prstGeom>
          <a:noFill/>
          <a:ln w="12700" cap="flat">
            <a:solidFill>
              <a:srgbClr val="48546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/>
          <p:cNvSpPr/>
          <p:nvPr/>
        </p:nvSpPr>
        <p:spPr>
          <a:xfrm>
            <a:off x="280567" y="1451867"/>
            <a:ext cx="11911433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600" dirty="0">
              <a:solidFill>
                <a:prstClr val="black"/>
              </a:solidFill>
              <a:latin typeface="+mn-lt"/>
              <a:ea typeface="Avenir Book" charset="0"/>
              <a:cs typeface="Avenir Book" charset="0"/>
            </a:endParaRPr>
          </a:p>
          <a:p>
            <a:pPr marL="100036" indent="-214313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kumimoji="0" lang="en-US" sz="1600" b="1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Suite of SaaS Applications</a:t>
            </a:r>
            <a:endParaRPr kumimoji="0" lang="en-US" sz="1600" dirty="0">
              <a:solidFill>
                <a:prstClr val="black"/>
              </a:solidFill>
              <a:latin typeface="+mn-lt"/>
              <a:ea typeface="Avenir Book" charset="0"/>
              <a:cs typeface="Avenir Book" charset="0"/>
            </a:endParaRPr>
          </a:p>
          <a:p>
            <a:pPr marL="400073" lvl="1" indent="-1714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Has </a:t>
            </a:r>
            <a:r>
              <a:rPr kumimoji="0" lang="en-US" sz="1600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unlocked the brokerage capabilities and enriched them in a set of SaaS applications, allowing us to grow with the </a:t>
            </a:r>
            <a:r>
              <a:rPr lang="en-US" sz="1600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client</a:t>
            </a:r>
            <a:endParaRPr kumimoji="0" lang="en-US" sz="1600" dirty="0">
              <a:solidFill>
                <a:prstClr val="black"/>
              </a:solidFill>
              <a:latin typeface="+mn-lt"/>
              <a:ea typeface="Avenir Book" charset="0"/>
              <a:cs typeface="Avenir Book" charset="0"/>
            </a:endParaRPr>
          </a:p>
          <a:p>
            <a:pPr marL="400073" lvl="1" indent="-1714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kumimoji="0" lang="en-US" sz="1600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First set of Apps: Brokerage Cost and Asset Management (with Finance), Brokerage Store (Consume with basic Day 2 Ops) </a:t>
            </a:r>
          </a:p>
          <a:p>
            <a:pPr marL="400073" lvl="1" indent="-1714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kumimoji="0" lang="en-US" sz="1600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Next set of SaaS apps expand on Finance and more ways to curate and compose services</a:t>
            </a:r>
            <a:endParaRPr lang="en-US" sz="1600" dirty="0">
              <a:solidFill>
                <a:prstClr val="black"/>
              </a:solidFill>
              <a:latin typeface="+mn-lt"/>
              <a:ea typeface="Avenir Book" charset="0"/>
              <a:cs typeface="Avenir Book" charset="0"/>
            </a:endParaRPr>
          </a:p>
          <a:p>
            <a:pPr marL="400073" lvl="1" indent="-1714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kumimoji="0" lang="en-US" sz="1600" dirty="0">
              <a:solidFill>
                <a:prstClr val="black"/>
              </a:solidFill>
              <a:latin typeface="+mn-lt"/>
              <a:ea typeface="Avenir Book" charset="0"/>
              <a:cs typeface="Avenir Book" charset="0"/>
            </a:endParaRPr>
          </a:p>
          <a:p>
            <a:pPr marL="100036" indent="-214313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Leveraged</a:t>
            </a:r>
            <a:r>
              <a:rPr kumimoji="0" lang="en-US" sz="1600" b="1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 modern technologies that give speed to market and are prescriptive to customer need</a:t>
            </a:r>
            <a:endParaRPr kumimoji="0" lang="en-US" sz="1600" dirty="0">
              <a:solidFill>
                <a:prstClr val="black"/>
              </a:solidFill>
              <a:latin typeface="+mn-lt"/>
              <a:ea typeface="Avenir Book" charset="0"/>
              <a:cs typeface="Avenir Book" charset="0"/>
            </a:endParaRPr>
          </a:p>
          <a:p>
            <a:pPr marL="400073" lvl="1" indent="-1714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kumimoji="0" lang="en-US" sz="1600" b="1" dirty="0">
                <a:solidFill>
                  <a:srgbClr val="5B9BD5">
                    <a:lumMod val="75000"/>
                  </a:srgbClr>
                </a:solidFill>
                <a:latin typeface="+mn-lt"/>
                <a:ea typeface="Avenir Black" charset="0"/>
                <a:cs typeface="Avenir Black" charset="0"/>
              </a:rPr>
              <a:t>User Experience </a:t>
            </a:r>
            <a:r>
              <a:rPr kumimoji="0" lang="en-US" sz="1600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– A great user interface, that will incorporate cognitive capabilities (i.e. Watson natural language processing)</a:t>
            </a:r>
          </a:p>
          <a:p>
            <a:pPr marL="400073" lvl="1" indent="-1714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kumimoji="0" lang="en-US" sz="1600" b="1" dirty="0">
                <a:solidFill>
                  <a:srgbClr val="5B9BD5">
                    <a:lumMod val="75000"/>
                  </a:srgbClr>
                </a:solidFill>
                <a:latin typeface="+mn-lt"/>
                <a:ea typeface="Avenir Black" charset="0"/>
                <a:cs typeface="Avenir Black" charset="0"/>
              </a:rPr>
              <a:t>Containers</a:t>
            </a:r>
            <a:r>
              <a:rPr kumimoji="0" lang="en-US" sz="1600" b="1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 </a:t>
            </a:r>
            <a:r>
              <a:rPr kumimoji="0" lang="en-US" sz="1600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– We use and promote use of Kubernetes and everything is structured as a series of Micro-services with associated APIs for programmatic access and easy scale up/down to meet demand via CI/CD</a:t>
            </a:r>
          </a:p>
          <a:p>
            <a:pPr marL="400073" lvl="1" indent="-1714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kumimoji="0" lang="en-US" sz="1600" b="1" dirty="0">
                <a:solidFill>
                  <a:srgbClr val="5B9BD5">
                    <a:lumMod val="75000"/>
                  </a:srgbClr>
                </a:solidFill>
                <a:latin typeface="+mn-lt"/>
                <a:ea typeface="Avenir Black" charset="0"/>
                <a:cs typeface="Avenir Black" charset="0"/>
              </a:rPr>
              <a:t>Big Data technologies </a:t>
            </a:r>
            <a:r>
              <a:rPr kumimoji="0" lang="en-US" sz="1600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– including Spark, data lake technologies for industry benchmarks for your IT governance</a:t>
            </a:r>
          </a:p>
          <a:p>
            <a:pPr marL="400073" lvl="1" indent="-1714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kumimoji="0" lang="en-US" sz="1600" b="1" dirty="0">
                <a:solidFill>
                  <a:srgbClr val="5B9BD5">
                    <a:lumMod val="75000"/>
                  </a:srgbClr>
                </a:solidFill>
                <a:latin typeface="+mn-lt"/>
                <a:ea typeface="Avenir Black" charset="0"/>
                <a:cs typeface="Avenir Black" charset="0"/>
              </a:rPr>
              <a:t>Deployment Models </a:t>
            </a:r>
            <a:r>
              <a:rPr kumimoji="0" lang="en-US" sz="1600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– IBM deploys software in a Continuous Integration / Continuous Delivery Model – this means we moved from Quarterly Release cycle  to Bi-weekly releases (Some announced, some just ‘show-up’)</a:t>
            </a:r>
          </a:p>
          <a:p>
            <a:pPr marL="400073" lvl="1" indent="-1714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kumimoji="0" lang="en-US" sz="1600" dirty="0">
              <a:solidFill>
                <a:prstClr val="black"/>
              </a:solidFill>
              <a:latin typeface="+mn-lt"/>
              <a:ea typeface="Avenir Book" charset="0"/>
              <a:cs typeface="Avenir Book" charset="0"/>
            </a:endParaRPr>
          </a:p>
          <a:p>
            <a:pPr marL="100036" indent="-214313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kumimoji="0" lang="en-US" sz="1600" b="1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Packaging and Offering Model</a:t>
            </a:r>
            <a:endParaRPr kumimoji="0" lang="en-US" sz="1600" dirty="0">
              <a:solidFill>
                <a:prstClr val="black"/>
              </a:solidFill>
              <a:latin typeface="+mn-lt"/>
              <a:ea typeface="Avenir Book" charset="0"/>
              <a:cs typeface="Avenir Book" charset="0"/>
            </a:endParaRPr>
          </a:p>
          <a:p>
            <a:pPr marL="400073" lvl="1" indent="-171450" fontAlgn="auto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The client</a:t>
            </a:r>
            <a:r>
              <a:rPr kumimoji="0" lang="en-US" sz="1600" dirty="0">
                <a:solidFill>
                  <a:prstClr val="black"/>
                </a:solidFill>
                <a:latin typeface="+mn-lt"/>
                <a:ea typeface="Avenir Book" charset="0"/>
                <a:cs typeface="Avenir Book" charset="0"/>
              </a:rPr>
              <a:t> now has greater flexibility.  You can start with one application or add all.  Even within a single application, you can use t-shirt sizing to start small and grow with as the value to you increases.</a:t>
            </a:r>
          </a:p>
          <a:p>
            <a:pPr marL="857250" lvl="2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kumimoji="0" lang="en-US" sz="1600" dirty="0">
              <a:solidFill>
                <a:prstClr val="black"/>
              </a:solidFill>
              <a:latin typeface="+mn-lt"/>
              <a:ea typeface="Avenir Book" charset="0"/>
              <a:cs typeface="Avenir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2261" y="1033198"/>
            <a:ext cx="5793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Specifically, the Broker Transformation has included.....</a:t>
            </a:r>
          </a:p>
        </p:txBody>
      </p:sp>
    </p:spTree>
    <p:extLst>
      <p:ext uri="{BB962C8B-B14F-4D97-AF65-F5344CB8AC3E}">
        <p14:creationId xmlns:p14="http://schemas.microsoft.com/office/powerpoint/2010/main" val="42100790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692" y="1235295"/>
            <a:ext cx="10979883" cy="2736637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IBM Services Platform with Watson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IBM Journey to the Era of Cognitive IT</a:t>
            </a:r>
            <a:endParaRPr lang="en-US" sz="2000" dirty="0"/>
          </a:p>
          <a:p>
            <a:pPr marL="285750" indent="-285750"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ITaaS: Hybrid Cloud Management Services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 Deeper </a:t>
            </a:r>
            <a:r>
              <a:rPr lang="en-US" sz="2000" dirty="0"/>
              <a:t>D</a:t>
            </a:r>
            <a:r>
              <a:rPr lang="en-US" sz="2000" dirty="0" smtClean="0"/>
              <a:t>ive into Broker and ICDS</a:t>
            </a:r>
          </a:p>
        </p:txBody>
      </p:sp>
    </p:spTree>
    <p:extLst>
      <p:ext uri="{BB962C8B-B14F-4D97-AF65-F5344CB8AC3E}">
        <p14:creationId xmlns:p14="http://schemas.microsoft.com/office/powerpoint/2010/main" val="137875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771410" y="3456087"/>
            <a:ext cx="6137483" cy="2040556"/>
            <a:chOff x="2968310" y="3137836"/>
            <a:chExt cx="6733955" cy="2374919"/>
          </a:xfrm>
        </p:grpSpPr>
        <p:sp>
          <p:nvSpPr>
            <p:cNvPr id="60" name="bk object 16"/>
            <p:cNvSpPr>
              <a:spLocks/>
            </p:cNvSpPr>
            <p:nvPr/>
          </p:nvSpPr>
          <p:spPr bwMode="auto">
            <a:xfrm>
              <a:off x="2968310" y="3137836"/>
              <a:ext cx="6733955" cy="1133722"/>
            </a:xfrm>
            <a:prstGeom prst="rect">
              <a:avLst/>
            </a:prstGeom>
            <a:solidFill>
              <a:srgbClr val="41D6C3">
                <a:alpha val="75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81280" tIns="81280" rIns="0" bIns="0"/>
            <a:lstStyle/>
            <a:p>
              <a:pPr defTabSz="455447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1" name="bk object 17"/>
            <p:cNvSpPr>
              <a:spLocks/>
            </p:cNvSpPr>
            <p:nvPr/>
          </p:nvSpPr>
          <p:spPr bwMode="auto">
            <a:xfrm>
              <a:off x="2968310" y="4264837"/>
              <a:ext cx="6732513" cy="1247918"/>
            </a:xfrm>
            <a:custGeom>
              <a:avLst/>
              <a:gdLst>
                <a:gd name="T0" fmla="*/ 132 w 14733269"/>
                <a:gd name="T1" fmla="*/ 21 h 2355215"/>
                <a:gd name="T2" fmla="*/ 0 w 14733269"/>
                <a:gd name="T3" fmla="*/ 21 h 2355215"/>
                <a:gd name="T4" fmla="*/ 0 w 14733269"/>
                <a:gd name="T5" fmla="*/ 0 h 2355215"/>
                <a:gd name="T6" fmla="*/ 132 w 14733269"/>
                <a:gd name="T7" fmla="*/ 0 h 2355215"/>
                <a:gd name="T8" fmla="*/ 132 w 14733269"/>
                <a:gd name="T9" fmla="*/ 21 h 2355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33269" h="2355215">
                  <a:moveTo>
                    <a:pt x="14733003" y="2354999"/>
                  </a:moveTo>
                  <a:lnTo>
                    <a:pt x="0" y="2354999"/>
                  </a:lnTo>
                  <a:lnTo>
                    <a:pt x="0" y="0"/>
                  </a:lnTo>
                  <a:lnTo>
                    <a:pt x="14733003" y="0"/>
                  </a:lnTo>
                  <a:lnTo>
                    <a:pt x="14733003" y="2354999"/>
                  </a:lnTo>
                  <a:close/>
                </a:path>
              </a:pathLst>
            </a:custGeom>
            <a:solidFill>
              <a:srgbClr val="41D6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1280" tIns="81280" rIns="0" bIns="0"/>
            <a:lstStyle/>
            <a:p>
              <a:pPr defTabSz="455447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2" name="object 10"/>
            <p:cNvSpPr>
              <a:spLocks/>
            </p:cNvSpPr>
            <p:nvPr/>
          </p:nvSpPr>
          <p:spPr bwMode="auto">
            <a:xfrm>
              <a:off x="3082578" y="3594220"/>
              <a:ext cx="6513830" cy="260772"/>
            </a:xfrm>
            <a:prstGeom prst="roundRect">
              <a:avLst>
                <a:gd name="adj" fmla="val 6165"/>
              </a:avLst>
            </a:prstGeom>
            <a:solidFill>
              <a:srgbClr val="01B4A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Orchestration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3" name="object 10"/>
            <p:cNvSpPr>
              <a:spLocks/>
            </p:cNvSpPr>
            <p:nvPr/>
          </p:nvSpPr>
          <p:spPr bwMode="auto">
            <a:xfrm>
              <a:off x="3082578" y="3921807"/>
              <a:ext cx="6513830" cy="260772"/>
            </a:xfrm>
            <a:prstGeom prst="roundRect">
              <a:avLst>
                <a:gd name="adj" fmla="val 8265"/>
              </a:avLst>
            </a:prstGeom>
            <a:solidFill>
              <a:srgbClr val="0E938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Operations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3123663" y="4314039"/>
              <a:ext cx="978598" cy="1085365"/>
              <a:chOff x="3123663" y="4314039"/>
              <a:chExt cx="978598" cy="1085365"/>
            </a:xfrm>
          </p:grpSpPr>
          <p:sp>
            <p:nvSpPr>
              <p:cNvPr id="81" name="object 5"/>
              <p:cNvSpPr>
                <a:spLocks/>
              </p:cNvSpPr>
              <p:nvPr/>
            </p:nvSpPr>
            <p:spPr bwMode="auto">
              <a:xfrm>
                <a:off x="312366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Traditional 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On-premises IT 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44598" y="5007942"/>
                <a:ext cx="564793" cy="309956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8617809" y="4314039"/>
              <a:ext cx="978598" cy="1085365"/>
              <a:chOff x="8617809" y="4314039"/>
              <a:chExt cx="978598" cy="1085365"/>
            </a:xfrm>
          </p:grpSpPr>
          <p:sp>
            <p:nvSpPr>
              <p:cNvPr id="79" name="object 5"/>
              <p:cNvSpPr>
                <a:spLocks/>
              </p:cNvSpPr>
              <p:nvPr/>
            </p:nvSpPr>
            <p:spPr bwMode="auto">
              <a:xfrm>
                <a:off x="8617809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Other, etc.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80" name="Picture 4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6808" y="4983315"/>
                <a:ext cx="570599" cy="336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222492" y="4314039"/>
              <a:ext cx="978598" cy="1085365"/>
              <a:chOff x="4212873" y="4314039"/>
              <a:chExt cx="978598" cy="1085365"/>
            </a:xfrm>
          </p:grpSpPr>
          <p:sp>
            <p:nvSpPr>
              <p:cNvPr id="77" name="object 5"/>
              <p:cNvSpPr>
                <a:spLocks/>
              </p:cNvSpPr>
              <p:nvPr/>
            </p:nvSpPr>
            <p:spPr bwMode="auto">
              <a:xfrm>
                <a:off x="421287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Private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85742" y="4926525"/>
                <a:ext cx="589411" cy="384944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321321" y="4314039"/>
              <a:ext cx="978598" cy="1085365"/>
              <a:chOff x="5311701" y="4314039"/>
              <a:chExt cx="978598" cy="1085365"/>
            </a:xfrm>
          </p:grpSpPr>
          <p:sp>
            <p:nvSpPr>
              <p:cNvPr id="75" name="object 5"/>
              <p:cNvSpPr>
                <a:spLocks/>
              </p:cNvSpPr>
              <p:nvPr/>
            </p:nvSpPr>
            <p:spPr bwMode="auto">
              <a:xfrm>
                <a:off x="5311701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AU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IBM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endParaRPr lang="ja-JP" altLang="en-US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61575" y="4884121"/>
                <a:ext cx="437695" cy="468946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518979" y="4314039"/>
              <a:ext cx="978598" cy="1085365"/>
              <a:chOff x="7509353" y="4314039"/>
              <a:chExt cx="978598" cy="1085365"/>
            </a:xfrm>
          </p:grpSpPr>
          <p:sp>
            <p:nvSpPr>
              <p:cNvPr id="73" name="object 5"/>
              <p:cNvSpPr>
                <a:spLocks/>
              </p:cNvSpPr>
              <p:nvPr/>
            </p:nvSpPr>
            <p:spPr bwMode="auto">
              <a:xfrm>
                <a:off x="750935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Azure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39409" y="5035951"/>
                <a:ext cx="764594" cy="257164"/>
              </a:xfrm>
              <a:prstGeom prst="rect">
                <a:avLst/>
              </a:prstGeom>
              <a:noFill/>
            </p:spPr>
          </p:pic>
        </p:grpSp>
        <p:grpSp>
          <p:nvGrpSpPr>
            <p:cNvPr id="69" name="Group 68"/>
            <p:cNvGrpSpPr/>
            <p:nvPr/>
          </p:nvGrpSpPr>
          <p:grpSpPr>
            <a:xfrm>
              <a:off x="6420150" y="4314039"/>
              <a:ext cx="978598" cy="1085365"/>
              <a:chOff x="6410537" y="4314039"/>
              <a:chExt cx="978598" cy="1085365"/>
            </a:xfrm>
          </p:grpSpPr>
          <p:sp>
            <p:nvSpPr>
              <p:cNvPr id="71" name="object 5"/>
              <p:cNvSpPr>
                <a:spLocks/>
              </p:cNvSpPr>
              <p:nvPr/>
            </p:nvSpPr>
            <p:spPr bwMode="auto">
              <a:xfrm>
                <a:off x="6410537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AWS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3177" y="4989002"/>
                <a:ext cx="728461" cy="329316"/>
              </a:xfrm>
              <a:prstGeom prst="rect">
                <a:avLst/>
              </a:prstGeom>
            </p:spPr>
          </p:pic>
        </p:grpSp>
        <p:sp>
          <p:nvSpPr>
            <p:cNvPr id="70" name="object 13"/>
            <p:cNvSpPr>
              <a:spLocks/>
            </p:cNvSpPr>
            <p:nvPr/>
          </p:nvSpPr>
          <p:spPr bwMode="auto">
            <a:xfrm>
              <a:off x="3082576" y="3253705"/>
              <a:ext cx="6529244" cy="264559"/>
            </a:xfrm>
            <a:prstGeom prst="roundRect">
              <a:avLst>
                <a:gd name="adj" fmla="val 10173"/>
              </a:avLst>
            </a:prstGeom>
            <a:solidFill>
              <a:srgbClr val="0E9381"/>
            </a:solidFill>
            <a:ln>
              <a:noFill/>
            </a:ln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Brokerage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2" y="387903"/>
            <a:ext cx="11579137" cy="869719"/>
          </a:xfrm>
        </p:spPr>
        <p:txBody>
          <a:bodyPr/>
          <a:lstStyle/>
          <a:p>
            <a:r>
              <a:rPr lang="en-US" dirty="0"/>
              <a:t>IBM Brokerage Services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53677" y="1800090"/>
            <a:ext cx="3350342" cy="814594"/>
            <a:chOff x="653677" y="1800090"/>
            <a:chExt cx="3350342" cy="814594"/>
          </a:xfrm>
        </p:grpSpPr>
        <p:sp>
          <p:nvSpPr>
            <p:cNvPr id="47" name="TextBox 70"/>
            <p:cNvSpPr txBox="1">
              <a:spLocks noChangeArrowheads="1"/>
            </p:cNvSpPr>
            <p:nvPr/>
          </p:nvSpPr>
          <p:spPr bwMode="auto">
            <a:xfrm>
              <a:off x="1968088" y="1800090"/>
              <a:ext cx="2035931" cy="646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5" rIns="91431" bIns="45715">
              <a:spAutoFit/>
            </a:bodyPr>
            <a:lstStyle>
              <a:lvl1pPr marL="112713" indent="-112713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buFont typeface="Arial" charset="0"/>
                <a:buChar char="•"/>
              </a:pPr>
              <a:r>
                <a:rPr lang="en-US" altLang="en-US" sz="1200" dirty="0">
                  <a:solidFill>
                    <a:schemeClr val="tx2"/>
                  </a:solidFill>
                </a:rPr>
                <a:t>Assess Applications</a:t>
              </a:r>
            </a:p>
            <a:p>
              <a:pPr>
                <a:buFont typeface="Arial" charset="0"/>
                <a:buChar char="•"/>
              </a:pPr>
              <a:r>
                <a:rPr lang="en-US" altLang="en-US" sz="1200" dirty="0">
                  <a:solidFill>
                    <a:schemeClr val="tx2"/>
                  </a:solidFill>
                </a:rPr>
                <a:t>Compares Clouds</a:t>
              </a:r>
            </a:p>
            <a:p>
              <a:pPr>
                <a:buFont typeface="Arial" charset="0"/>
                <a:buChar char="•"/>
              </a:pPr>
              <a:r>
                <a:rPr lang="en-US" altLang="en-US" sz="1200" dirty="0">
                  <a:solidFill>
                    <a:schemeClr val="tx2"/>
                  </a:solidFill>
                </a:rPr>
                <a:t>Estimate Bill of IT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53677" y="1805147"/>
              <a:ext cx="1337226" cy="809537"/>
              <a:chOff x="85669" y="4130565"/>
              <a:chExt cx="1002919" cy="607153"/>
            </a:xfrm>
          </p:grpSpPr>
          <p:pic>
            <p:nvPicPr>
              <p:cNvPr id="25" name="Picture 24" descr="Screen Shot 2016-12-16 at 10.17.00 AM.png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411" y="4130565"/>
                <a:ext cx="329909" cy="291586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85669" y="4422151"/>
                <a:ext cx="1002919" cy="31556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sz="1067" b="1" dirty="0"/>
                  <a:t>Sandy</a:t>
                </a:r>
              </a:p>
              <a:p>
                <a:pPr algn="ctr"/>
                <a:r>
                  <a:rPr lang="en-US" sz="1067" dirty="0"/>
                  <a:t>(Solution Architect)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597017" y="1800090"/>
            <a:ext cx="2908045" cy="822794"/>
            <a:chOff x="4597017" y="1800090"/>
            <a:chExt cx="2908045" cy="822794"/>
          </a:xfrm>
        </p:grpSpPr>
        <p:sp>
          <p:nvSpPr>
            <p:cNvPr id="46" name="TextBox 70"/>
            <p:cNvSpPr txBox="1">
              <a:spLocks noChangeArrowheads="1"/>
            </p:cNvSpPr>
            <p:nvPr/>
          </p:nvSpPr>
          <p:spPr bwMode="auto">
            <a:xfrm>
              <a:off x="5790898" y="1800090"/>
              <a:ext cx="1714164" cy="646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5" rIns="91431" bIns="45715">
              <a:spAutoFit/>
            </a:bodyPr>
            <a:lstStyle>
              <a:lvl1pPr marL="112713" indent="-112713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buFont typeface="Arial" charset="0"/>
                <a:buChar char="•"/>
              </a:pPr>
              <a:r>
                <a:rPr lang="en-US" altLang="en-US" sz="1200" dirty="0">
                  <a:solidFill>
                    <a:schemeClr val="tx2"/>
                  </a:solidFill>
                </a:rPr>
                <a:t>Browses Catalog</a:t>
              </a:r>
            </a:p>
            <a:p>
              <a:pPr>
                <a:buFont typeface="Arial" charset="0"/>
                <a:buChar char="•"/>
              </a:pPr>
              <a:r>
                <a:rPr lang="en-US" altLang="en-US" sz="1200" dirty="0">
                  <a:solidFill>
                    <a:schemeClr val="tx2"/>
                  </a:solidFill>
                </a:rPr>
                <a:t>Orders Services</a:t>
              </a:r>
            </a:p>
            <a:p>
              <a:pPr>
                <a:buFont typeface="Arial" charset="0"/>
                <a:buChar char="•"/>
              </a:pPr>
              <a:r>
                <a:rPr lang="en-US" altLang="en-US" sz="1200" dirty="0">
                  <a:solidFill>
                    <a:schemeClr val="tx2"/>
                  </a:solidFill>
                </a:rPr>
                <a:t>Consume Services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597017" y="1820363"/>
              <a:ext cx="1213795" cy="802521"/>
              <a:chOff x="1130772" y="4130565"/>
              <a:chExt cx="910346" cy="601891"/>
            </a:xfrm>
          </p:grpSpPr>
          <p:pic>
            <p:nvPicPr>
              <p:cNvPr id="28" name="Picture 27" descr="Screen Shot 2016-12-16 at 10.19.13 AM.png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6000" y="4130565"/>
                <a:ext cx="346048" cy="291499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1130772" y="4416889"/>
                <a:ext cx="910346" cy="315567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sz="1067" b="1" dirty="0"/>
                  <a:t>George</a:t>
                </a:r>
              </a:p>
              <a:p>
                <a:pPr algn="ctr"/>
                <a:r>
                  <a:rPr lang="en-US" sz="1067" dirty="0"/>
                  <a:t>(LOB Consumer)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8161130" y="1794492"/>
            <a:ext cx="3948335" cy="837080"/>
            <a:chOff x="8161130" y="1794492"/>
            <a:chExt cx="3948335" cy="837080"/>
          </a:xfrm>
        </p:grpSpPr>
        <p:sp>
          <p:nvSpPr>
            <p:cNvPr id="45" name="TextBox 70"/>
            <p:cNvSpPr txBox="1">
              <a:spLocks noChangeArrowheads="1"/>
            </p:cNvSpPr>
            <p:nvPr/>
          </p:nvSpPr>
          <p:spPr bwMode="auto">
            <a:xfrm>
              <a:off x="9606313" y="1794492"/>
              <a:ext cx="2503152" cy="830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5" rIns="91431" bIns="45715">
              <a:spAutoFit/>
            </a:bodyPr>
            <a:lstStyle>
              <a:lvl1pPr marL="112713" indent="-112713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buFont typeface="Arial" charset="0"/>
                <a:buChar char="•"/>
              </a:pPr>
              <a:r>
                <a:rPr lang="en-US" altLang="en-US" sz="1200" dirty="0">
                  <a:solidFill>
                    <a:schemeClr val="tx2"/>
                  </a:solidFill>
                </a:rPr>
                <a:t>Tracks Usage and Cost</a:t>
              </a:r>
            </a:p>
            <a:p>
              <a:pPr>
                <a:buFont typeface="Arial" charset="0"/>
                <a:buChar char="•"/>
              </a:pPr>
              <a:r>
                <a:rPr lang="en-US" altLang="en-US" sz="1200" dirty="0">
                  <a:solidFill>
                    <a:schemeClr val="tx2"/>
                  </a:solidFill>
                </a:rPr>
                <a:t>Set and Manages Budgets</a:t>
              </a:r>
            </a:p>
            <a:p>
              <a:pPr>
                <a:buFont typeface="Arial" charset="0"/>
                <a:buChar char="•"/>
              </a:pPr>
              <a:r>
                <a:rPr lang="en-US" altLang="en-US" sz="1200" dirty="0">
                  <a:solidFill>
                    <a:schemeClr val="tx2"/>
                  </a:solidFill>
                </a:rPr>
                <a:t>Policy Based Control of Spend and Asset Usage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8161130" y="1823433"/>
              <a:ext cx="1422184" cy="808139"/>
              <a:chOff x="9277663" y="1372104"/>
              <a:chExt cx="1422184" cy="808139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9741155" y="1372104"/>
                <a:ext cx="475085" cy="381996"/>
                <a:chOff x="538481" y="1165092"/>
                <a:chExt cx="1355018" cy="1201112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538481" y="1165092"/>
                  <a:ext cx="1355018" cy="1201112"/>
                  <a:chOff x="309569" y="704848"/>
                  <a:chExt cx="1270575" cy="1136495"/>
                </a:xfrm>
              </p:grpSpPr>
              <p:pic>
                <p:nvPicPr>
                  <p:cNvPr id="57" name="Picture 56" descr="Screen Shot 2016-12-16 at 10.13.43 AM.png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9569" y="704848"/>
                    <a:ext cx="1270575" cy="1136495"/>
                  </a:xfrm>
                  <a:prstGeom prst="rect">
                    <a:avLst/>
                  </a:prstGeom>
                </p:spPr>
              </p:pic>
              <p:sp>
                <p:nvSpPr>
                  <p:cNvPr id="58" name="Oval 57"/>
                  <p:cNvSpPr/>
                  <p:nvPr/>
                </p:nvSpPr>
                <p:spPr>
                  <a:xfrm>
                    <a:off x="471605" y="746438"/>
                    <a:ext cx="998420" cy="1010111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914377">
                      <a:defRPr/>
                    </a:pPr>
                    <a:endParaRPr lang="en-US" sz="2400" kern="0">
                      <a:solidFill>
                        <a:prstClr val="white"/>
                      </a:solidFill>
                      <a:latin typeface="Calibri"/>
                      <a:ea typeface=""/>
                      <a:cs typeface=""/>
                    </a:endParaRPr>
                  </a:p>
                </p:txBody>
              </p:sp>
            </p:grpSp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422" y="1430563"/>
                  <a:ext cx="581470" cy="670169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/>
              <p:cNvSpPr txBox="1"/>
              <p:nvPr/>
            </p:nvSpPr>
            <p:spPr>
              <a:xfrm>
                <a:off x="9277663" y="1759487"/>
                <a:ext cx="1422184" cy="420756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/>
                <a:r>
                  <a:rPr lang="en-US" sz="1067" b="1" dirty="0"/>
                  <a:t>Jack</a:t>
                </a:r>
              </a:p>
              <a:p>
                <a:pPr algn="ctr"/>
                <a:r>
                  <a:rPr lang="en-US" sz="1067" dirty="0"/>
                  <a:t>(IT Financial Analyst</a:t>
                </a:r>
              </a:p>
            </p:txBody>
          </p:sp>
        </p:grpSp>
      </p:grpSp>
      <p:sp>
        <p:nvSpPr>
          <p:cNvPr id="83" name="Text Placeholder 10"/>
          <p:cNvSpPr txBox="1">
            <a:spLocks/>
          </p:cNvSpPr>
          <p:nvPr/>
        </p:nvSpPr>
        <p:spPr bwMode="auto">
          <a:xfrm>
            <a:off x="293688" y="900056"/>
            <a:ext cx="11207432" cy="31938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None/>
              <a:defRPr sz="1100" kern="1200">
                <a:solidFill>
                  <a:srgbClr val="777677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20688" indent="-180975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777677"/>
                </a:solidFill>
                <a:latin typeface="+mn-lt"/>
                <a:ea typeface="ＭＳ Ｐゴシック" charset="0"/>
                <a:cs typeface="+mn-cs"/>
              </a:defRPr>
            </a:lvl2pPr>
            <a:lvl3pPr marL="593725" indent="-173038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ＭＳ Ｐゴシック" charset="0"/>
                <a:cs typeface="+mn-cs"/>
              </a:defRPr>
            </a:lvl3pPr>
            <a:lvl4pPr marL="893763" indent="-300038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accent2"/>
                </a:solidFill>
                <a:latin typeface="+mn-lt"/>
                <a:ea typeface="ＭＳ Ｐゴシック" charset="0"/>
                <a:cs typeface="+mn-cs"/>
              </a:defRPr>
            </a:lvl4pPr>
            <a:lvl5pPr marL="1074738" indent="-180975" algn="l" defTabSz="457200" rtl="0" eaLnBrk="0" fontAlgn="base" hangingPunct="0">
              <a:spcBef>
                <a:spcPts val="6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accent2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>
                <a:ea typeface="ＭＳ Ｐゴシック" charset="-128"/>
              </a:rPr>
              <a:t>A Suite of Application focused on the Planning, Buying and Management of Hybrid IT Services.  </a:t>
            </a:r>
          </a:p>
        </p:txBody>
      </p:sp>
      <p:cxnSp>
        <p:nvCxnSpPr>
          <p:cNvPr id="48" name="Elbow Connector 47"/>
          <p:cNvCxnSpPr>
            <a:endCxn id="70" idx="1"/>
          </p:cNvCxnSpPr>
          <p:nvPr/>
        </p:nvCxnSpPr>
        <p:spPr>
          <a:xfrm rot="16200000" flipH="1">
            <a:off x="2004552" y="2798296"/>
            <a:ext cx="927846" cy="814160"/>
          </a:xfrm>
          <a:prstGeom prst="bentConnector2">
            <a:avLst/>
          </a:prstGeom>
          <a:ln w="19050">
            <a:solidFill>
              <a:srgbClr val="00B4A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endCxn id="70" idx="3"/>
          </p:cNvCxnSpPr>
          <p:nvPr/>
        </p:nvCxnSpPr>
        <p:spPr>
          <a:xfrm rot="5400000">
            <a:off x="8761141" y="2696892"/>
            <a:ext cx="1037727" cy="907087"/>
          </a:xfrm>
          <a:prstGeom prst="bentConnector2">
            <a:avLst/>
          </a:prstGeom>
          <a:ln w="19050">
            <a:solidFill>
              <a:srgbClr val="00B4A1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0" idx="0"/>
          </p:cNvCxnSpPr>
          <p:nvPr/>
        </p:nvCxnSpPr>
        <p:spPr>
          <a:xfrm flipH="1" flipV="1">
            <a:off x="5851007" y="2707979"/>
            <a:ext cx="1" cy="847664"/>
          </a:xfrm>
          <a:prstGeom prst="straightConnector1">
            <a:avLst/>
          </a:prstGeom>
          <a:ln>
            <a:solidFill>
              <a:srgbClr val="00B4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2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42999" y="246325"/>
            <a:ext cx="11538604" cy="618691"/>
          </a:xfrm>
        </p:spPr>
        <p:txBody>
          <a:bodyPr/>
          <a:lstStyle/>
          <a:p>
            <a:r>
              <a:rPr lang="en-US" dirty="0"/>
              <a:t>Workload Planning, Design, Cost Estimation and Sourcing</a:t>
            </a:r>
          </a:p>
        </p:txBody>
      </p:sp>
      <p:cxnSp>
        <p:nvCxnSpPr>
          <p:cNvPr id="36" name="Elbow Connector 35"/>
          <p:cNvCxnSpPr>
            <a:stCxn id="22" idx="2"/>
            <a:endCxn id="34" idx="1"/>
          </p:cNvCxnSpPr>
          <p:nvPr/>
        </p:nvCxnSpPr>
        <p:spPr>
          <a:xfrm rot="16200000" flipH="1">
            <a:off x="1341285" y="2575723"/>
            <a:ext cx="1265850" cy="2476468"/>
          </a:xfrm>
          <a:prstGeom prst="bentConnector2">
            <a:avLst/>
          </a:prstGeom>
          <a:ln w="19050">
            <a:solidFill>
              <a:srgbClr val="82D1CD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70"/>
          <p:cNvSpPr txBox="1">
            <a:spLocks noChangeArrowheads="1"/>
          </p:cNvSpPr>
          <p:nvPr/>
        </p:nvSpPr>
        <p:spPr bwMode="auto">
          <a:xfrm>
            <a:off x="1740778" y="3604440"/>
            <a:ext cx="2055813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Font typeface="Arial" charset="0"/>
              <a:buAutoNum type="arabicPeriod"/>
            </a:pPr>
            <a:r>
              <a:rPr lang="en-US" altLang="en-US" sz="1200" dirty="0">
                <a:solidFill>
                  <a:schemeClr val="tx2"/>
                </a:solidFill>
              </a:rPr>
              <a:t>Assess Application</a:t>
            </a:r>
          </a:p>
        </p:txBody>
      </p:sp>
      <p:sp>
        <p:nvSpPr>
          <p:cNvPr id="52" name="TextBox 70"/>
          <p:cNvSpPr txBox="1">
            <a:spLocks noChangeArrowheads="1"/>
          </p:cNvSpPr>
          <p:nvPr/>
        </p:nvSpPr>
        <p:spPr bwMode="auto">
          <a:xfrm>
            <a:off x="5332405" y="3622099"/>
            <a:ext cx="2419651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Font typeface="Arial" charset="0"/>
              <a:buAutoNum type="arabicPeriod" startAt="2"/>
            </a:pPr>
            <a:r>
              <a:rPr lang="en-US" altLang="en-US" sz="1200">
                <a:solidFill>
                  <a:schemeClr val="tx2"/>
                </a:solidFill>
              </a:rPr>
              <a:t>Compare Cloud Providers</a:t>
            </a:r>
          </a:p>
        </p:txBody>
      </p:sp>
      <p:pic>
        <p:nvPicPr>
          <p:cNvPr id="53" name="Picture 52" descr="Screen Shot 2016-02-21 at 8.17.4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70" y="1755640"/>
            <a:ext cx="2572005" cy="17880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4" name="Picture 53" descr="Screen Shot 2016-02-21 at 8.25.56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09" y="1766317"/>
            <a:ext cx="2561292" cy="177740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5" name="Picture 54" descr="Screen Shot 2016-02-21 at 8.34.08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750" y="1827032"/>
            <a:ext cx="2486655" cy="17272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6" name="TextBox 70"/>
          <p:cNvSpPr txBox="1">
            <a:spLocks noChangeArrowheads="1"/>
          </p:cNvSpPr>
          <p:nvPr/>
        </p:nvSpPr>
        <p:spPr bwMode="auto">
          <a:xfrm>
            <a:off x="9033527" y="3604442"/>
            <a:ext cx="2055812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Font typeface="Arial" charset="0"/>
              <a:buAutoNum type="arabicPeriod" startAt="3"/>
            </a:pPr>
            <a:r>
              <a:rPr lang="en-US" altLang="en-US" sz="1200">
                <a:solidFill>
                  <a:schemeClr val="tx2"/>
                </a:solidFill>
              </a:rPr>
              <a:t>Estimate Solution Cost</a:t>
            </a:r>
            <a:endParaRPr lang="en-US" altLang="en-US" sz="1200" dirty="0">
              <a:solidFill>
                <a:schemeClr val="tx2"/>
              </a:solidFill>
            </a:endParaRPr>
          </a:p>
        </p:txBody>
      </p:sp>
      <p:sp>
        <p:nvSpPr>
          <p:cNvPr id="57" name="TextBox 70"/>
          <p:cNvSpPr txBox="1">
            <a:spLocks noChangeArrowheads="1"/>
          </p:cNvSpPr>
          <p:nvPr/>
        </p:nvSpPr>
        <p:spPr bwMode="auto">
          <a:xfrm>
            <a:off x="1994352" y="1000884"/>
            <a:ext cx="1869440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Target Deployment</a:t>
            </a:r>
          </a:p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Cloud Benefit Score</a:t>
            </a:r>
          </a:p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Cloud Readiness</a:t>
            </a:r>
          </a:p>
        </p:txBody>
      </p:sp>
      <p:sp>
        <p:nvSpPr>
          <p:cNvPr id="58" name="TextBox 70"/>
          <p:cNvSpPr txBox="1">
            <a:spLocks noChangeArrowheads="1"/>
          </p:cNvSpPr>
          <p:nvPr/>
        </p:nvSpPr>
        <p:spPr bwMode="auto">
          <a:xfrm>
            <a:off x="5155323" y="1000883"/>
            <a:ext cx="2593007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Coverage and Capabilities </a:t>
            </a:r>
          </a:p>
          <a:p>
            <a:pPr>
              <a:buFont typeface="Arial" charset="0"/>
              <a:buChar char="•"/>
            </a:pPr>
            <a:r>
              <a:rPr lang="en-US" altLang="en-US" sz="1200" dirty="0" err="1">
                <a:solidFill>
                  <a:schemeClr val="tx2"/>
                </a:solidFill>
              </a:rPr>
              <a:t>QoS</a:t>
            </a:r>
            <a:r>
              <a:rPr lang="en-US" altLang="en-US" sz="1200" dirty="0">
                <a:solidFill>
                  <a:schemeClr val="tx2"/>
                </a:solidFill>
              </a:rPr>
              <a:t> via 3</a:t>
            </a:r>
            <a:r>
              <a:rPr lang="en-US" altLang="en-US" sz="1200" baseline="30000" dirty="0">
                <a:solidFill>
                  <a:schemeClr val="tx2"/>
                </a:solidFill>
              </a:rPr>
              <a:t>rd</a:t>
            </a:r>
            <a:r>
              <a:rPr lang="en-US" altLang="en-US" sz="1200" dirty="0">
                <a:solidFill>
                  <a:schemeClr val="tx2"/>
                </a:solidFill>
              </a:rPr>
              <a:t> party Benchmarks</a:t>
            </a:r>
          </a:p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Client specific costs</a:t>
            </a:r>
          </a:p>
        </p:txBody>
      </p:sp>
      <p:sp>
        <p:nvSpPr>
          <p:cNvPr id="59" name="TextBox 70"/>
          <p:cNvSpPr txBox="1">
            <a:spLocks noChangeArrowheads="1"/>
          </p:cNvSpPr>
          <p:nvPr/>
        </p:nvSpPr>
        <p:spPr bwMode="auto">
          <a:xfrm>
            <a:off x="8836661" y="1047510"/>
            <a:ext cx="2559033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Details for each application tier</a:t>
            </a:r>
          </a:p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Details for Dev, Test, Prod, DR</a:t>
            </a:r>
          </a:p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Includes IBM Managed Services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7363" y="2371495"/>
            <a:ext cx="1337226" cy="809537"/>
            <a:chOff x="85669" y="4130565"/>
            <a:chExt cx="1002919" cy="607153"/>
          </a:xfrm>
        </p:grpSpPr>
        <p:pic>
          <p:nvPicPr>
            <p:cNvPr id="21" name="Picture 20" descr="Screen Shot 2016-12-16 at 10.17.00 A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11" y="4130565"/>
              <a:ext cx="329909" cy="29158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5669" y="4422151"/>
              <a:ext cx="1002919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/>
                <a:t>Sandy</a:t>
              </a:r>
            </a:p>
            <a:p>
              <a:pPr algn="ctr"/>
              <a:r>
                <a:rPr lang="en-US" sz="1067" dirty="0"/>
                <a:t>(Solution Architect)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08299" y="4233670"/>
            <a:ext cx="6137483" cy="2040556"/>
            <a:chOff x="2968310" y="3137836"/>
            <a:chExt cx="6733955" cy="2374919"/>
          </a:xfrm>
        </p:grpSpPr>
        <p:sp>
          <p:nvSpPr>
            <p:cNvPr id="24" name="bk object 16"/>
            <p:cNvSpPr>
              <a:spLocks/>
            </p:cNvSpPr>
            <p:nvPr/>
          </p:nvSpPr>
          <p:spPr bwMode="auto">
            <a:xfrm>
              <a:off x="2968310" y="3137836"/>
              <a:ext cx="6733955" cy="1133722"/>
            </a:xfrm>
            <a:prstGeom prst="rect">
              <a:avLst/>
            </a:prstGeom>
            <a:solidFill>
              <a:srgbClr val="41D6C3">
                <a:alpha val="75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81280" tIns="81280" rIns="0" bIns="0"/>
            <a:lstStyle/>
            <a:p>
              <a:pPr defTabSz="455447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bk object 17"/>
            <p:cNvSpPr>
              <a:spLocks/>
            </p:cNvSpPr>
            <p:nvPr/>
          </p:nvSpPr>
          <p:spPr bwMode="auto">
            <a:xfrm>
              <a:off x="2968310" y="4264837"/>
              <a:ext cx="6732513" cy="1247918"/>
            </a:xfrm>
            <a:custGeom>
              <a:avLst/>
              <a:gdLst>
                <a:gd name="T0" fmla="*/ 132 w 14733269"/>
                <a:gd name="T1" fmla="*/ 21 h 2355215"/>
                <a:gd name="T2" fmla="*/ 0 w 14733269"/>
                <a:gd name="T3" fmla="*/ 21 h 2355215"/>
                <a:gd name="T4" fmla="*/ 0 w 14733269"/>
                <a:gd name="T5" fmla="*/ 0 h 2355215"/>
                <a:gd name="T6" fmla="*/ 132 w 14733269"/>
                <a:gd name="T7" fmla="*/ 0 h 2355215"/>
                <a:gd name="T8" fmla="*/ 132 w 14733269"/>
                <a:gd name="T9" fmla="*/ 21 h 2355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33269" h="2355215">
                  <a:moveTo>
                    <a:pt x="14733003" y="2354999"/>
                  </a:moveTo>
                  <a:lnTo>
                    <a:pt x="0" y="2354999"/>
                  </a:lnTo>
                  <a:lnTo>
                    <a:pt x="0" y="0"/>
                  </a:lnTo>
                  <a:lnTo>
                    <a:pt x="14733003" y="0"/>
                  </a:lnTo>
                  <a:lnTo>
                    <a:pt x="14733003" y="2354999"/>
                  </a:lnTo>
                  <a:close/>
                </a:path>
              </a:pathLst>
            </a:custGeom>
            <a:solidFill>
              <a:srgbClr val="41D6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1280" tIns="81280" rIns="0" bIns="0"/>
            <a:lstStyle/>
            <a:p>
              <a:pPr defTabSz="455447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object 10"/>
            <p:cNvSpPr>
              <a:spLocks/>
            </p:cNvSpPr>
            <p:nvPr/>
          </p:nvSpPr>
          <p:spPr bwMode="auto">
            <a:xfrm>
              <a:off x="3082578" y="3594220"/>
              <a:ext cx="6513830" cy="260772"/>
            </a:xfrm>
            <a:prstGeom prst="roundRect">
              <a:avLst>
                <a:gd name="adj" fmla="val 6165"/>
              </a:avLst>
            </a:prstGeom>
            <a:solidFill>
              <a:srgbClr val="01B4A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Orchestration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object 10"/>
            <p:cNvSpPr>
              <a:spLocks/>
            </p:cNvSpPr>
            <p:nvPr/>
          </p:nvSpPr>
          <p:spPr bwMode="auto">
            <a:xfrm>
              <a:off x="3082578" y="3921807"/>
              <a:ext cx="6513830" cy="260772"/>
            </a:xfrm>
            <a:prstGeom prst="roundRect">
              <a:avLst>
                <a:gd name="adj" fmla="val 8265"/>
              </a:avLst>
            </a:prstGeom>
            <a:solidFill>
              <a:srgbClr val="0E938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Operations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123663" y="4314039"/>
              <a:ext cx="978598" cy="1085365"/>
              <a:chOff x="3123663" y="4314039"/>
              <a:chExt cx="978598" cy="1085365"/>
            </a:xfrm>
          </p:grpSpPr>
          <p:sp>
            <p:nvSpPr>
              <p:cNvPr id="46" name="object 5"/>
              <p:cNvSpPr>
                <a:spLocks/>
              </p:cNvSpPr>
              <p:nvPr/>
            </p:nvSpPr>
            <p:spPr bwMode="auto">
              <a:xfrm>
                <a:off x="312366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Traditional 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On-premises IT 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44598" y="5007942"/>
                <a:ext cx="564793" cy="309956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8617809" y="4314039"/>
              <a:ext cx="978598" cy="1085365"/>
              <a:chOff x="8617809" y="4314039"/>
              <a:chExt cx="978598" cy="1085365"/>
            </a:xfrm>
          </p:grpSpPr>
          <p:sp>
            <p:nvSpPr>
              <p:cNvPr id="44" name="object 5"/>
              <p:cNvSpPr>
                <a:spLocks/>
              </p:cNvSpPr>
              <p:nvPr/>
            </p:nvSpPr>
            <p:spPr bwMode="auto">
              <a:xfrm>
                <a:off x="8617809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Other, etc.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45" name="Picture 4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6808" y="4983315"/>
                <a:ext cx="570599" cy="336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4222492" y="4314039"/>
              <a:ext cx="978598" cy="1085365"/>
              <a:chOff x="4212873" y="4314039"/>
              <a:chExt cx="978598" cy="1085365"/>
            </a:xfrm>
          </p:grpSpPr>
          <p:sp>
            <p:nvSpPr>
              <p:cNvPr id="42" name="object 5"/>
              <p:cNvSpPr>
                <a:spLocks/>
              </p:cNvSpPr>
              <p:nvPr/>
            </p:nvSpPr>
            <p:spPr bwMode="auto">
              <a:xfrm>
                <a:off x="421287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Private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85742" y="4926525"/>
                <a:ext cx="589411" cy="384944"/>
              </a:xfrm>
              <a:prstGeom prst="rect">
                <a:avLst/>
              </a:prstGeom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5321321" y="4314039"/>
              <a:ext cx="978598" cy="1085365"/>
              <a:chOff x="5311701" y="4314039"/>
              <a:chExt cx="978598" cy="1085365"/>
            </a:xfrm>
          </p:grpSpPr>
          <p:sp>
            <p:nvSpPr>
              <p:cNvPr id="40" name="object 5"/>
              <p:cNvSpPr>
                <a:spLocks/>
              </p:cNvSpPr>
              <p:nvPr/>
            </p:nvSpPr>
            <p:spPr bwMode="auto">
              <a:xfrm>
                <a:off x="5311701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AU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IBM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endParaRPr lang="ja-JP" altLang="en-US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61575" y="4884121"/>
                <a:ext cx="437695" cy="468946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7518979" y="4314039"/>
              <a:ext cx="978598" cy="1085365"/>
              <a:chOff x="7509353" y="4314039"/>
              <a:chExt cx="978598" cy="1085365"/>
            </a:xfrm>
          </p:grpSpPr>
          <p:sp>
            <p:nvSpPr>
              <p:cNvPr id="38" name="object 5"/>
              <p:cNvSpPr>
                <a:spLocks/>
              </p:cNvSpPr>
              <p:nvPr/>
            </p:nvSpPr>
            <p:spPr bwMode="auto">
              <a:xfrm>
                <a:off x="750935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Azure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39409" y="5035951"/>
                <a:ext cx="764594" cy="257164"/>
              </a:xfrm>
              <a:prstGeom prst="rect">
                <a:avLst/>
              </a:prstGeom>
              <a:noFill/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6420150" y="4314039"/>
              <a:ext cx="978598" cy="1085365"/>
              <a:chOff x="6410537" y="4314039"/>
              <a:chExt cx="978598" cy="1085365"/>
            </a:xfrm>
          </p:grpSpPr>
          <p:sp>
            <p:nvSpPr>
              <p:cNvPr id="35" name="object 5"/>
              <p:cNvSpPr>
                <a:spLocks/>
              </p:cNvSpPr>
              <p:nvPr/>
            </p:nvSpPr>
            <p:spPr bwMode="auto">
              <a:xfrm>
                <a:off x="6410537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AWS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3177" y="4989002"/>
                <a:ext cx="728461" cy="329316"/>
              </a:xfrm>
              <a:prstGeom prst="rect">
                <a:avLst/>
              </a:prstGeom>
            </p:spPr>
          </p:pic>
        </p:grpSp>
        <p:sp>
          <p:nvSpPr>
            <p:cNvPr id="34" name="object 13"/>
            <p:cNvSpPr>
              <a:spLocks/>
            </p:cNvSpPr>
            <p:nvPr/>
          </p:nvSpPr>
          <p:spPr bwMode="auto">
            <a:xfrm>
              <a:off x="3082576" y="3253705"/>
              <a:ext cx="6529244" cy="264559"/>
            </a:xfrm>
            <a:prstGeom prst="roundRect">
              <a:avLst>
                <a:gd name="adj" fmla="val 10173"/>
              </a:avLst>
            </a:prstGeom>
            <a:solidFill>
              <a:srgbClr val="0E9381"/>
            </a:solidFill>
            <a:ln>
              <a:noFill/>
            </a:ln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Brokerage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73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1" y="286303"/>
            <a:ext cx="11569053" cy="618691"/>
          </a:xfrm>
        </p:spPr>
        <p:txBody>
          <a:bodyPr/>
          <a:lstStyle/>
          <a:p>
            <a:r>
              <a:rPr lang="en-US" smtClean="0"/>
              <a:t>Broker Store: Self-Service </a:t>
            </a:r>
            <a:r>
              <a:rPr lang="en-US" dirty="0"/>
              <a:t>Consumptions of Hybrid Cloud Services</a:t>
            </a:r>
          </a:p>
        </p:txBody>
      </p:sp>
      <p:cxnSp>
        <p:nvCxnSpPr>
          <p:cNvPr id="36" name="Elbow Connector 35"/>
          <p:cNvCxnSpPr>
            <a:stCxn id="22" idx="2"/>
            <a:endCxn id="35" idx="1"/>
          </p:cNvCxnSpPr>
          <p:nvPr/>
        </p:nvCxnSpPr>
        <p:spPr>
          <a:xfrm rot="16200000" flipH="1">
            <a:off x="1148788" y="2591216"/>
            <a:ext cx="1471294" cy="2287318"/>
          </a:xfrm>
          <a:prstGeom prst="bentConnector2">
            <a:avLst/>
          </a:prstGeom>
          <a:ln w="19050">
            <a:solidFill>
              <a:srgbClr val="82D1CD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70"/>
          <p:cNvSpPr txBox="1">
            <a:spLocks noChangeArrowheads="1"/>
          </p:cNvSpPr>
          <p:nvPr/>
        </p:nvSpPr>
        <p:spPr bwMode="auto">
          <a:xfrm>
            <a:off x="1785990" y="3401334"/>
            <a:ext cx="2055813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Font typeface="Arial" charset="0"/>
              <a:buAutoNum type="arabicPeriod"/>
            </a:pPr>
            <a:r>
              <a:rPr lang="en-US" altLang="en-US" sz="1200" dirty="0">
                <a:solidFill>
                  <a:schemeClr val="tx2"/>
                </a:solidFill>
              </a:rPr>
              <a:t>Browse Marketplace</a:t>
            </a:r>
          </a:p>
        </p:txBody>
      </p:sp>
      <p:sp>
        <p:nvSpPr>
          <p:cNvPr id="52" name="TextBox 70"/>
          <p:cNvSpPr txBox="1">
            <a:spLocks noChangeArrowheads="1"/>
          </p:cNvSpPr>
          <p:nvPr/>
        </p:nvSpPr>
        <p:spPr bwMode="auto">
          <a:xfrm>
            <a:off x="5137144" y="3401334"/>
            <a:ext cx="2419651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Font typeface="Arial" charset="0"/>
              <a:buAutoNum type="arabicPeriod" startAt="2"/>
            </a:pPr>
            <a:r>
              <a:rPr lang="en-US" altLang="en-US" sz="1200" dirty="0">
                <a:solidFill>
                  <a:schemeClr val="tx2"/>
                </a:solidFill>
              </a:rPr>
              <a:t>View Cart</a:t>
            </a:r>
            <a:r>
              <a:rPr lang="en-US" altLang="en-US" sz="1200">
                <a:solidFill>
                  <a:schemeClr val="tx2"/>
                </a:solidFill>
              </a:rPr>
              <a:t>; Place Order</a:t>
            </a:r>
            <a:endParaRPr lang="en-US" altLang="en-US" sz="1200" dirty="0">
              <a:solidFill>
                <a:schemeClr val="tx2"/>
              </a:solidFill>
            </a:endParaRPr>
          </a:p>
        </p:txBody>
      </p:sp>
      <p:sp>
        <p:nvSpPr>
          <p:cNvPr id="56" name="TextBox 70"/>
          <p:cNvSpPr txBox="1">
            <a:spLocks noChangeArrowheads="1"/>
          </p:cNvSpPr>
          <p:nvPr/>
        </p:nvSpPr>
        <p:spPr bwMode="auto">
          <a:xfrm>
            <a:off x="8852135" y="3401333"/>
            <a:ext cx="2055812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Font typeface="Arial" charset="0"/>
              <a:buAutoNum type="arabicPeriod" startAt="3"/>
            </a:pPr>
            <a:r>
              <a:rPr lang="en-US" altLang="en-US" sz="1200">
                <a:solidFill>
                  <a:schemeClr val="tx2"/>
                </a:solidFill>
              </a:rPr>
              <a:t>Track Order</a:t>
            </a:r>
            <a:endParaRPr lang="en-US" altLang="en-US" sz="1200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345" y="1540038"/>
            <a:ext cx="3013867" cy="1727351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61" y="1540038"/>
            <a:ext cx="3073207" cy="1764757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15" y="1540038"/>
            <a:ext cx="3014327" cy="1727351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221715" y="4873498"/>
            <a:ext cx="23618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6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The simplicity of on-line shopping for IT</a:t>
            </a:r>
            <a:r>
              <a:rPr lang="mr-IN" altLang="en-US" sz="16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…</a:t>
            </a:r>
            <a:r>
              <a:rPr lang="en-US" altLang="en-US" sz="16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..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01709" y="4856309"/>
            <a:ext cx="284807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Find what you are looking for</a:t>
            </a:r>
            <a:r>
              <a:rPr lang="mr-IN" altLang="en-US" sz="14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…</a:t>
            </a:r>
            <a:r>
              <a:rPr lang="en-US" altLang="en-US" sz="14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..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know how much it will cost</a:t>
            </a:r>
            <a:r>
              <a:rPr lang="mr-IN" altLang="en-US" sz="14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…</a:t>
            </a:r>
            <a:r>
              <a:rPr lang="en-US" altLang="en-US" sz="14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4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Track it’s delivery</a:t>
            </a:r>
            <a:r>
              <a:rPr lang="mr-IN" altLang="en-US" sz="1400" dirty="0">
                <a:solidFill>
                  <a:srgbClr val="4178B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charset="-128"/>
              </a:rPr>
              <a:t>…</a:t>
            </a:r>
            <a:endParaRPr lang="en-US" altLang="en-US" sz="1400" dirty="0">
              <a:solidFill>
                <a:srgbClr val="4178BE"/>
              </a:solidFill>
              <a:effectLst>
                <a:outerShdw blurRad="38100" dist="38100" dir="2700000" algn="tl">
                  <a:srgbClr val="C0C0C0"/>
                </a:outerShdw>
              </a:effectLst>
              <a:ea typeface="MS PGothic" charset="-128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33878" y="2196707"/>
            <a:ext cx="1213795" cy="802521"/>
            <a:chOff x="1130772" y="4130565"/>
            <a:chExt cx="910346" cy="601891"/>
          </a:xfrm>
        </p:grpSpPr>
        <p:pic>
          <p:nvPicPr>
            <p:cNvPr id="21" name="Picture 20" descr="Screen Shot 2016-12-16 at 10.19.13 A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000" y="4130565"/>
              <a:ext cx="346048" cy="291499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130772" y="4416889"/>
              <a:ext cx="910346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/>
                <a:t>George</a:t>
              </a:r>
            </a:p>
            <a:p>
              <a:pPr algn="ctr"/>
              <a:r>
                <a:rPr lang="en-US" sz="1067" dirty="0"/>
                <a:t>(LOB Consumer)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23949" y="4257310"/>
            <a:ext cx="6137483" cy="2040556"/>
            <a:chOff x="2968310" y="3137836"/>
            <a:chExt cx="6733955" cy="2374919"/>
          </a:xfrm>
        </p:grpSpPr>
        <p:sp>
          <p:nvSpPr>
            <p:cNvPr id="23" name="bk object 16"/>
            <p:cNvSpPr>
              <a:spLocks/>
            </p:cNvSpPr>
            <p:nvPr/>
          </p:nvSpPr>
          <p:spPr bwMode="auto">
            <a:xfrm>
              <a:off x="2968310" y="3137836"/>
              <a:ext cx="6733955" cy="1133722"/>
            </a:xfrm>
            <a:prstGeom prst="rect">
              <a:avLst/>
            </a:prstGeom>
            <a:solidFill>
              <a:srgbClr val="41D6C3">
                <a:alpha val="75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81280" tIns="81280" rIns="0" bIns="0"/>
            <a:lstStyle/>
            <a:p>
              <a:pPr defTabSz="455447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bk object 17"/>
            <p:cNvSpPr>
              <a:spLocks/>
            </p:cNvSpPr>
            <p:nvPr/>
          </p:nvSpPr>
          <p:spPr bwMode="auto">
            <a:xfrm>
              <a:off x="2968310" y="4264837"/>
              <a:ext cx="6732513" cy="1247918"/>
            </a:xfrm>
            <a:custGeom>
              <a:avLst/>
              <a:gdLst>
                <a:gd name="T0" fmla="*/ 132 w 14733269"/>
                <a:gd name="T1" fmla="*/ 21 h 2355215"/>
                <a:gd name="T2" fmla="*/ 0 w 14733269"/>
                <a:gd name="T3" fmla="*/ 21 h 2355215"/>
                <a:gd name="T4" fmla="*/ 0 w 14733269"/>
                <a:gd name="T5" fmla="*/ 0 h 2355215"/>
                <a:gd name="T6" fmla="*/ 132 w 14733269"/>
                <a:gd name="T7" fmla="*/ 0 h 2355215"/>
                <a:gd name="T8" fmla="*/ 132 w 14733269"/>
                <a:gd name="T9" fmla="*/ 21 h 2355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33269" h="2355215">
                  <a:moveTo>
                    <a:pt x="14733003" y="2354999"/>
                  </a:moveTo>
                  <a:lnTo>
                    <a:pt x="0" y="2354999"/>
                  </a:lnTo>
                  <a:lnTo>
                    <a:pt x="0" y="0"/>
                  </a:lnTo>
                  <a:lnTo>
                    <a:pt x="14733003" y="0"/>
                  </a:lnTo>
                  <a:lnTo>
                    <a:pt x="14733003" y="2354999"/>
                  </a:lnTo>
                  <a:close/>
                </a:path>
              </a:pathLst>
            </a:custGeom>
            <a:solidFill>
              <a:srgbClr val="41D6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1280" tIns="81280" rIns="0" bIns="0"/>
            <a:lstStyle/>
            <a:p>
              <a:pPr defTabSz="455447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bject 10"/>
            <p:cNvSpPr>
              <a:spLocks/>
            </p:cNvSpPr>
            <p:nvPr/>
          </p:nvSpPr>
          <p:spPr bwMode="auto">
            <a:xfrm>
              <a:off x="3082578" y="3594220"/>
              <a:ext cx="6513830" cy="260772"/>
            </a:xfrm>
            <a:prstGeom prst="roundRect">
              <a:avLst>
                <a:gd name="adj" fmla="val 6165"/>
              </a:avLst>
            </a:prstGeom>
            <a:solidFill>
              <a:srgbClr val="01B4A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Orchestration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object 10"/>
            <p:cNvSpPr>
              <a:spLocks/>
            </p:cNvSpPr>
            <p:nvPr/>
          </p:nvSpPr>
          <p:spPr bwMode="auto">
            <a:xfrm>
              <a:off x="3082578" y="3921807"/>
              <a:ext cx="6513830" cy="260772"/>
            </a:xfrm>
            <a:prstGeom prst="roundRect">
              <a:avLst>
                <a:gd name="adj" fmla="val 8265"/>
              </a:avLst>
            </a:prstGeom>
            <a:solidFill>
              <a:srgbClr val="0E938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Operations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123663" y="4314039"/>
              <a:ext cx="978598" cy="1085365"/>
              <a:chOff x="3123663" y="4314039"/>
              <a:chExt cx="978598" cy="1085365"/>
            </a:xfrm>
          </p:grpSpPr>
          <p:sp>
            <p:nvSpPr>
              <p:cNvPr id="47" name="object 5"/>
              <p:cNvSpPr>
                <a:spLocks/>
              </p:cNvSpPr>
              <p:nvPr/>
            </p:nvSpPr>
            <p:spPr bwMode="auto">
              <a:xfrm>
                <a:off x="312366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Traditional 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On-premises IT 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44598" y="5007942"/>
                <a:ext cx="564793" cy="309956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8617809" y="4314039"/>
              <a:ext cx="978598" cy="1085365"/>
              <a:chOff x="8617809" y="4314039"/>
              <a:chExt cx="978598" cy="1085365"/>
            </a:xfrm>
          </p:grpSpPr>
          <p:sp>
            <p:nvSpPr>
              <p:cNvPr id="45" name="object 5"/>
              <p:cNvSpPr>
                <a:spLocks/>
              </p:cNvSpPr>
              <p:nvPr/>
            </p:nvSpPr>
            <p:spPr bwMode="auto">
              <a:xfrm>
                <a:off x="8617809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Other, etc.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46" name="Picture 4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6808" y="4983315"/>
                <a:ext cx="570599" cy="336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4222492" y="4314039"/>
              <a:ext cx="978598" cy="1085365"/>
              <a:chOff x="4212873" y="4314039"/>
              <a:chExt cx="978598" cy="1085365"/>
            </a:xfrm>
          </p:grpSpPr>
          <p:sp>
            <p:nvSpPr>
              <p:cNvPr id="43" name="object 5"/>
              <p:cNvSpPr>
                <a:spLocks/>
              </p:cNvSpPr>
              <p:nvPr/>
            </p:nvSpPr>
            <p:spPr bwMode="auto">
              <a:xfrm>
                <a:off x="421287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Private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85742" y="4926525"/>
                <a:ext cx="589411" cy="384944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5321321" y="4314039"/>
              <a:ext cx="978598" cy="1085365"/>
              <a:chOff x="5311701" y="4314039"/>
              <a:chExt cx="978598" cy="1085365"/>
            </a:xfrm>
          </p:grpSpPr>
          <p:sp>
            <p:nvSpPr>
              <p:cNvPr id="41" name="object 5"/>
              <p:cNvSpPr>
                <a:spLocks/>
              </p:cNvSpPr>
              <p:nvPr/>
            </p:nvSpPr>
            <p:spPr bwMode="auto">
              <a:xfrm>
                <a:off x="5311701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AU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IBM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endParaRPr lang="ja-JP" altLang="en-US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61575" y="4884121"/>
                <a:ext cx="437695" cy="468946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7518979" y="4314039"/>
              <a:ext cx="978598" cy="1085365"/>
              <a:chOff x="7509353" y="4314039"/>
              <a:chExt cx="978598" cy="1085365"/>
            </a:xfrm>
          </p:grpSpPr>
          <p:sp>
            <p:nvSpPr>
              <p:cNvPr id="39" name="object 5"/>
              <p:cNvSpPr>
                <a:spLocks/>
              </p:cNvSpPr>
              <p:nvPr/>
            </p:nvSpPr>
            <p:spPr bwMode="auto">
              <a:xfrm>
                <a:off x="750935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Azure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39409" y="5035951"/>
                <a:ext cx="764594" cy="257164"/>
              </a:xfrm>
              <a:prstGeom prst="rect">
                <a:avLst/>
              </a:prstGeom>
              <a:noFill/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6420150" y="4314039"/>
              <a:ext cx="978598" cy="1085365"/>
              <a:chOff x="6410537" y="4314039"/>
              <a:chExt cx="978598" cy="1085365"/>
            </a:xfrm>
          </p:grpSpPr>
          <p:sp>
            <p:nvSpPr>
              <p:cNvPr id="37" name="object 5"/>
              <p:cNvSpPr>
                <a:spLocks/>
              </p:cNvSpPr>
              <p:nvPr/>
            </p:nvSpPr>
            <p:spPr bwMode="auto">
              <a:xfrm>
                <a:off x="6410537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AWS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3177" y="4989002"/>
                <a:ext cx="728461" cy="329316"/>
              </a:xfrm>
              <a:prstGeom prst="rect">
                <a:avLst/>
              </a:prstGeom>
            </p:spPr>
          </p:pic>
        </p:grpSp>
        <p:sp>
          <p:nvSpPr>
            <p:cNvPr id="35" name="object 13"/>
            <p:cNvSpPr>
              <a:spLocks/>
            </p:cNvSpPr>
            <p:nvPr/>
          </p:nvSpPr>
          <p:spPr bwMode="auto">
            <a:xfrm>
              <a:off x="3082576" y="3253705"/>
              <a:ext cx="6529244" cy="264559"/>
            </a:xfrm>
            <a:prstGeom prst="roundRect">
              <a:avLst>
                <a:gd name="adj" fmla="val 10173"/>
              </a:avLst>
            </a:prstGeom>
            <a:solidFill>
              <a:srgbClr val="0E9381"/>
            </a:solidFill>
            <a:ln>
              <a:noFill/>
            </a:ln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Brokerage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7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happening behind the Self-Service Experience</a:t>
            </a:r>
          </a:p>
        </p:txBody>
      </p:sp>
      <p:sp>
        <p:nvSpPr>
          <p:cNvPr id="131" name="TextBox 5"/>
          <p:cNvSpPr txBox="1">
            <a:spLocks noChangeArrowheads="1"/>
          </p:cNvSpPr>
          <p:nvPr/>
        </p:nvSpPr>
        <p:spPr bwMode="auto">
          <a:xfrm>
            <a:off x="2256171" y="1566089"/>
            <a:ext cx="1876760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>
                <a:solidFill>
                  <a:prstClr val="black"/>
                </a:solidFill>
              </a:rPr>
              <a:t>Browse Services</a:t>
            </a:r>
          </a:p>
        </p:txBody>
      </p:sp>
      <p:sp>
        <p:nvSpPr>
          <p:cNvPr id="132" name="TextBox 6"/>
          <p:cNvSpPr txBox="1">
            <a:spLocks noChangeArrowheads="1"/>
          </p:cNvSpPr>
          <p:nvPr/>
        </p:nvSpPr>
        <p:spPr bwMode="auto">
          <a:xfrm>
            <a:off x="4528041" y="1566089"/>
            <a:ext cx="1876760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>
                <a:solidFill>
                  <a:prstClr val="black"/>
                </a:solidFill>
              </a:rPr>
              <a:t>Select Services</a:t>
            </a:r>
          </a:p>
        </p:txBody>
      </p:sp>
      <p:sp>
        <p:nvSpPr>
          <p:cNvPr id="133" name="TextBox 7"/>
          <p:cNvSpPr txBox="1">
            <a:spLocks noChangeArrowheads="1"/>
          </p:cNvSpPr>
          <p:nvPr/>
        </p:nvSpPr>
        <p:spPr bwMode="auto">
          <a:xfrm>
            <a:off x="6799911" y="1566089"/>
            <a:ext cx="1876760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>
                <a:solidFill>
                  <a:prstClr val="black"/>
                </a:solidFill>
              </a:rPr>
              <a:t>Order Services</a:t>
            </a:r>
          </a:p>
        </p:txBody>
      </p:sp>
      <p:cxnSp>
        <p:nvCxnSpPr>
          <p:cNvPr id="134" name="Straight Connector 9"/>
          <p:cNvCxnSpPr>
            <a:cxnSpLocks noChangeShapeType="1"/>
          </p:cNvCxnSpPr>
          <p:nvPr/>
        </p:nvCxnSpPr>
        <p:spPr bwMode="auto">
          <a:xfrm>
            <a:off x="675741" y="2500201"/>
            <a:ext cx="10355975" cy="8727"/>
          </a:xfrm>
          <a:prstGeom prst="line">
            <a:avLst/>
          </a:prstGeom>
          <a:noFill/>
          <a:ln w="9525">
            <a:solidFill>
              <a:srgbClr val="6D676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5" name="Straight Arrow Connector 13"/>
          <p:cNvCxnSpPr>
            <a:cxnSpLocks noChangeShapeType="1"/>
            <a:stCxn id="186" idx="3"/>
            <a:endCxn id="131" idx="1"/>
          </p:cNvCxnSpPr>
          <p:nvPr/>
        </p:nvCxnSpPr>
        <p:spPr bwMode="auto">
          <a:xfrm flipV="1">
            <a:off x="1317792" y="1704589"/>
            <a:ext cx="938379" cy="8589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6" name="Straight Arrow Connector 17"/>
          <p:cNvCxnSpPr>
            <a:cxnSpLocks noChangeShapeType="1"/>
          </p:cNvCxnSpPr>
          <p:nvPr/>
        </p:nvCxnSpPr>
        <p:spPr bwMode="auto">
          <a:xfrm>
            <a:off x="4132931" y="1745488"/>
            <a:ext cx="395111" cy="0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7" name="Straight Arrow Connector 20"/>
          <p:cNvCxnSpPr>
            <a:cxnSpLocks noChangeShapeType="1"/>
          </p:cNvCxnSpPr>
          <p:nvPr/>
        </p:nvCxnSpPr>
        <p:spPr bwMode="auto">
          <a:xfrm>
            <a:off x="6404802" y="1745488"/>
            <a:ext cx="395111" cy="0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8" name="TextBox 23"/>
          <p:cNvSpPr txBox="1">
            <a:spLocks noChangeArrowheads="1"/>
          </p:cNvSpPr>
          <p:nvPr/>
        </p:nvSpPr>
        <p:spPr bwMode="auto">
          <a:xfrm>
            <a:off x="731973" y="1040121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89" eaLnBrk="0" hangingPunct="0">
              <a:defRPr/>
            </a:pPr>
            <a:r>
              <a:rPr lang="en-US" altLang="en-US" sz="1000" b="1" kern="0">
                <a:solidFill>
                  <a:srgbClr val="0000FF"/>
                </a:solidFill>
              </a:rPr>
              <a:t>Self-Service Consumption Experience</a:t>
            </a:r>
          </a:p>
        </p:txBody>
      </p:sp>
      <p:sp>
        <p:nvSpPr>
          <p:cNvPr id="139" name="TextBox 24"/>
          <p:cNvSpPr txBox="1">
            <a:spLocks noChangeArrowheads="1"/>
          </p:cNvSpPr>
          <p:nvPr/>
        </p:nvSpPr>
        <p:spPr bwMode="auto">
          <a:xfrm>
            <a:off x="4466304" y="3834338"/>
            <a:ext cx="2592893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>
                <a:solidFill>
                  <a:prstClr val="black"/>
                </a:solidFill>
              </a:rPr>
              <a:t>Service Fulfillment Bridge</a:t>
            </a:r>
          </a:p>
        </p:txBody>
      </p:sp>
      <p:cxnSp>
        <p:nvCxnSpPr>
          <p:cNvPr id="140" name="Elbow Connector 32"/>
          <p:cNvCxnSpPr>
            <a:cxnSpLocks noChangeShapeType="1"/>
          </p:cNvCxnSpPr>
          <p:nvPr/>
        </p:nvCxnSpPr>
        <p:spPr bwMode="auto">
          <a:xfrm rot="5400000">
            <a:off x="6314397" y="1373241"/>
            <a:ext cx="872249" cy="197554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1" name="TextBox 44"/>
          <p:cNvSpPr txBox="1">
            <a:spLocks noChangeArrowheads="1"/>
          </p:cNvSpPr>
          <p:nvPr/>
        </p:nvSpPr>
        <p:spPr bwMode="auto">
          <a:xfrm>
            <a:off x="817479" y="3588967"/>
            <a:ext cx="13195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000" b="1" kern="0">
                <a:solidFill>
                  <a:srgbClr val="0000FF"/>
                </a:solidFill>
              </a:rPr>
              <a:t>Service Fulfillment</a:t>
            </a:r>
          </a:p>
        </p:txBody>
      </p:sp>
      <p:sp>
        <p:nvSpPr>
          <p:cNvPr id="142" name="TextBox 35"/>
          <p:cNvSpPr txBox="1">
            <a:spLocks noChangeArrowheads="1"/>
          </p:cNvSpPr>
          <p:nvPr/>
        </p:nvSpPr>
        <p:spPr bwMode="auto">
          <a:xfrm>
            <a:off x="4824369" y="2797137"/>
            <a:ext cx="1876760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Approval</a:t>
            </a:r>
          </a:p>
        </p:txBody>
      </p:sp>
      <p:cxnSp>
        <p:nvCxnSpPr>
          <p:cNvPr id="143" name="Straight Connector 36"/>
          <p:cNvCxnSpPr>
            <a:cxnSpLocks noChangeShapeType="1"/>
          </p:cNvCxnSpPr>
          <p:nvPr/>
        </p:nvCxnSpPr>
        <p:spPr bwMode="auto">
          <a:xfrm>
            <a:off x="675741" y="3588967"/>
            <a:ext cx="10355975" cy="0"/>
          </a:xfrm>
          <a:prstGeom prst="line">
            <a:avLst/>
          </a:prstGeom>
          <a:noFill/>
          <a:ln w="9525">
            <a:solidFill>
              <a:srgbClr val="6D676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4" name="Straight Arrow Connector 38"/>
          <p:cNvCxnSpPr>
            <a:cxnSpLocks noChangeShapeType="1"/>
          </p:cNvCxnSpPr>
          <p:nvPr/>
        </p:nvCxnSpPr>
        <p:spPr bwMode="auto">
          <a:xfrm>
            <a:off x="5762749" y="3157997"/>
            <a:ext cx="0" cy="676340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5" name="TextBox 39"/>
          <p:cNvSpPr txBox="1">
            <a:spLocks noChangeArrowheads="1"/>
          </p:cNvSpPr>
          <p:nvPr/>
        </p:nvSpPr>
        <p:spPr bwMode="auto">
          <a:xfrm>
            <a:off x="799513" y="2522885"/>
            <a:ext cx="119295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000" b="1" kern="0" dirty="0">
                <a:solidFill>
                  <a:srgbClr val="0000FF"/>
                </a:solidFill>
              </a:rPr>
              <a:t>Order Approvals</a:t>
            </a:r>
          </a:p>
        </p:txBody>
      </p:sp>
      <p:sp>
        <p:nvSpPr>
          <p:cNvPr id="146" name="TextBox 47"/>
          <p:cNvSpPr txBox="1">
            <a:spLocks noChangeArrowheads="1"/>
          </p:cNvSpPr>
          <p:nvPr/>
        </p:nvSpPr>
        <p:spPr bwMode="auto">
          <a:xfrm>
            <a:off x="2426804" y="2584009"/>
            <a:ext cx="133241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800" kern="0" dirty="0">
                <a:solidFill>
                  <a:srgbClr val="000000"/>
                </a:solidFill>
              </a:rPr>
              <a:t>Auto Approved via Policy</a:t>
            </a:r>
          </a:p>
        </p:txBody>
      </p:sp>
      <p:cxnSp>
        <p:nvCxnSpPr>
          <p:cNvPr id="147" name="Straight Arrow Connector 49"/>
          <p:cNvCxnSpPr>
            <a:cxnSpLocks noChangeShapeType="1"/>
          </p:cNvCxnSpPr>
          <p:nvPr/>
        </p:nvCxnSpPr>
        <p:spPr bwMode="auto">
          <a:xfrm flipV="1">
            <a:off x="3540269" y="2976535"/>
            <a:ext cx="1284099" cy="18559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8" name="Folded Corner 147"/>
          <p:cNvSpPr/>
          <p:nvPr/>
        </p:nvSpPr>
        <p:spPr>
          <a:xfrm>
            <a:off x="7417262" y="2653757"/>
            <a:ext cx="913687" cy="660073"/>
          </a:xfrm>
          <a:prstGeom prst="foldedCorner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457189" eaLnBrk="0" hangingPunct="0">
              <a:defRPr/>
            </a:pPr>
            <a:r>
              <a:rPr lang="en-US" sz="1000" kern="0" dirty="0">
                <a:solidFill>
                  <a:prstClr val="black"/>
                </a:solidFill>
                <a:latin typeface="Arial"/>
                <a:ea typeface=""/>
                <a:cs typeface=""/>
              </a:rPr>
              <a:t>policy</a:t>
            </a:r>
          </a:p>
        </p:txBody>
      </p:sp>
      <p:pic>
        <p:nvPicPr>
          <p:cNvPr id="150" name="Picture 6" descr="mage result for Ge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172" y="2877993"/>
            <a:ext cx="516169" cy="5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TextBox 6"/>
          <p:cNvSpPr txBox="1">
            <a:spLocks noChangeArrowheads="1"/>
          </p:cNvSpPr>
          <p:nvPr/>
        </p:nvSpPr>
        <p:spPr bwMode="auto">
          <a:xfrm>
            <a:off x="4132929" y="5198247"/>
            <a:ext cx="3284331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IBM Cloud Deployment Services</a:t>
            </a:r>
          </a:p>
        </p:txBody>
      </p:sp>
      <p:sp>
        <p:nvSpPr>
          <p:cNvPr id="155" name="TextBox 6"/>
          <p:cNvSpPr txBox="1">
            <a:spLocks noChangeArrowheads="1"/>
          </p:cNvSpPr>
          <p:nvPr/>
        </p:nvSpPr>
        <p:spPr bwMode="auto">
          <a:xfrm>
            <a:off x="984206" y="5188577"/>
            <a:ext cx="1026759" cy="276999"/>
          </a:xfrm>
          <a:prstGeom prst="rect">
            <a:avLst/>
          </a:prstGeom>
          <a:noFill/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>
                <a:solidFill>
                  <a:prstClr val="white">
                    <a:lumMod val="65000"/>
                  </a:prstClr>
                </a:solidFill>
              </a:rPr>
              <a:t>ICO</a:t>
            </a:r>
            <a:endParaRPr lang="en-US" altLang="en-US" sz="12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56" name="TextBox 6"/>
          <p:cNvSpPr txBox="1">
            <a:spLocks noChangeArrowheads="1"/>
          </p:cNvSpPr>
          <p:nvPr/>
        </p:nvSpPr>
        <p:spPr bwMode="auto">
          <a:xfrm>
            <a:off x="9231565" y="5188577"/>
            <a:ext cx="1654511" cy="276999"/>
          </a:xfrm>
          <a:prstGeom prst="rect">
            <a:avLst/>
          </a:prstGeom>
          <a:noFill/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>
                <a:solidFill>
                  <a:prstClr val="white">
                    <a:lumMod val="65000"/>
                  </a:prstClr>
                </a:solidFill>
              </a:rPr>
              <a:t>other integrations</a:t>
            </a:r>
            <a:r>
              <a:rPr lang="mr-IN" altLang="en-US" sz="1200" kern="0" dirty="0">
                <a:solidFill>
                  <a:prstClr val="white">
                    <a:lumMod val="65000"/>
                  </a:prstClr>
                </a:solidFill>
              </a:rPr>
              <a:t>…</a:t>
            </a:r>
            <a:endParaRPr lang="en-US" altLang="en-US" sz="12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157" name="Elbow Connector 32"/>
          <p:cNvCxnSpPr>
            <a:cxnSpLocks noChangeShapeType="1"/>
            <a:stCxn id="139" idx="2"/>
            <a:endCxn id="155" idx="0"/>
          </p:cNvCxnSpPr>
          <p:nvPr/>
        </p:nvCxnSpPr>
        <p:spPr bwMode="auto">
          <a:xfrm rot="5400000">
            <a:off x="3091549" y="2517375"/>
            <a:ext cx="1077240" cy="426516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ysClr val="window" lastClr="FFFFFF">
                <a:lumMod val="85000"/>
              </a:sys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8" name="Elbow Connector 32"/>
          <p:cNvCxnSpPr>
            <a:cxnSpLocks noChangeShapeType="1"/>
            <a:stCxn id="139" idx="2"/>
            <a:endCxn id="156" idx="0"/>
          </p:cNvCxnSpPr>
          <p:nvPr/>
        </p:nvCxnSpPr>
        <p:spPr bwMode="auto">
          <a:xfrm rot="16200000" flipH="1">
            <a:off x="7372166" y="2501922"/>
            <a:ext cx="1077240" cy="429607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ysClr val="window" lastClr="FFFFFF">
                <a:lumMod val="85000"/>
              </a:sys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67" name="Picture 6" descr="mage result for Ge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172" y="4012859"/>
            <a:ext cx="516169" cy="51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TextBox 47"/>
          <p:cNvSpPr txBox="1">
            <a:spLocks noChangeArrowheads="1"/>
          </p:cNvSpPr>
          <p:nvPr/>
        </p:nvSpPr>
        <p:spPr bwMode="auto">
          <a:xfrm>
            <a:off x="2477735" y="3720201"/>
            <a:ext cx="12779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800" kern="0">
                <a:solidFill>
                  <a:srgbClr val="000000"/>
                </a:solidFill>
              </a:rPr>
              <a:t>Orchestrated Fulfillment</a:t>
            </a:r>
            <a:endParaRPr lang="en-US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173" name="Right Arrow 172"/>
          <p:cNvSpPr/>
          <p:nvPr/>
        </p:nvSpPr>
        <p:spPr>
          <a:xfrm rot="5400000">
            <a:off x="10856367" y="1330667"/>
            <a:ext cx="1270887" cy="628221"/>
          </a:xfrm>
          <a:prstGeom prst="rightArrow">
            <a:avLst/>
          </a:prstGeom>
          <a:solidFill>
            <a:srgbClr val="4178B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189" eaLnBrk="0" hangingPunct="0">
              <a:defRPr/>
            </a:pPr>
            <a:r>
              <a:rPr lang="en-US" sz="800" kern="0" dirty="0">
                <a:solidFill>
                  <a:srgbClr val="4178BE">
                    <a:lumMod val="75000"/>
                  </a:srgbClr>
                </a:solidFill>
                <a:latin typeface="Arial"/>
                <a:ea typeface=""/>
                <a:cs typeface=""/>
              </a:rPr>
              <a:t>What you see</a:t>
            </a:r>
          </a:p>
        </p:txBody>
      </p:sp>
      <p:sp>
        <p:nvSpPr>
          <p:cNvPr id="174" name="Left Arrow 173"/>
          <p:cNvSpPr/>
          <p:nvPr/>
        </p:nvSpPr>
        <p:spPr>
          <a:xfrm rot="5400000">
            <a:off x="9573948" y="4095174"/>
            <a:ext cx="3847344" cy="581031"/>
          </a:xfrm>
          <a:prstGeom prst="leftArrow">
            <a:avLst/>
          </a:prstGeom>
          <a:solidFill>
            <a:srgbClr val="4178B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189" eaLnBrk="0" hangingPunct="0">
              <a:defRPr/>
            </a:pPr>
            <a:r>
              <a:rPr lang="en-US" sz="800" kern="0" dirty="0">
                <a:solidFill>
                  <a:srgbClr val="4178BE">
                    <a:lumMod val="75000"/>
                  </a:srgbClr>
                </a:solidFill>
                <a:latin typeface="Arial"/>
                <a:ea typeface=""/>
                <a:cs typeface=""/>
              </a:rPr>
              <a:t>What you don’t see</a:t>
            </a:r>
          </a:p>
        </p:txBody>
      </p:sp>
      <p:cxnSp>
        <p:nvCxnSpPr>
          <p:cNvPr id="176" name="Straight Arrow Connector 38"/>
          <p:cNvCxnSpPr>
            <a:cxnSpLocks noChangeShapeType="1"/>
            <a:stCxn id="139" idx="2"/>
            <a:endCxn id="152" idx="0"/>
          </p:cNvCxnSpPr>
          <p:nvPr/>
        </p:nvCxnSpPr>
        <p:spPr bwMode="auto">
          <a:xfrm>
            <a:off x="5762751" y="4111337"/>
            <a:ext cx="12344" cy="1086910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1" name="Rectangle 170"/>
          <p:cNvSpPr/>
          <p:nvPr/>
        </p:nvSpPr>
        <p:spPr>
          <a:xfrm>
            <a:off x="675740" y="2524185"/>
            <a:ext cx="10417709" cy="3734296"/>
          </a:xfrm>
          <a:prstGeom prst="rect">
            <a:avLst/>
          </a:prstGeom>
          <a:solidFill>
            <a:sysClr val="window" lastClr="FFFFFF">
              <a:lumMod val="75000"/>
              <a:alpha val="26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189" eaLnBrk="0" hangingPunct="0">
              <a:defRPr/>
            </a:pPr>
            <a:endParaRPr lang="en-US" kern="0">
              <a:solidFill>
                <a:prstClr val="white"/>
              </a:solidFill>
              <a:latin typeface="Arial"/>
              <a:ea typeface=""/>
              <a:cs typeface="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589520" y="1961140"/>
            <a:ext cx="894797" cy="377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1" dirty="0"/>
              <a:t>George</a:t>
            </a:r>
          </a:p>
          <a:p>
            <a:pPr algn="ctr"/>
            <a:r>
              <a:rPr lang="en-US" sz="800" dirty="0"/>
              <a:t>LOB Consumer</a:t>
            </a:r>
          </a:p>
        </p:txBody>
      </p:sp>
      <p:pic>
        <p:nvPicPr>
          <p:cNvPr id="186" name="Picture 185" descr="Screen Shot 2016-12-16 at 10.19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5" y="1477565"/>
            <a:ext cx="559407" cy="471225"/>
          </a:xfrm>
          <a:prstGeom prst="rect">
            <a:avLst/>
          </a:prstGeom>
        </p:spPr>
      </p:pic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2477334" y="5198247"/>
            <a:ext cx="1026759" cy="276999"/>
          </a:xfrm>
          <a:prstGeom prst="rect">
            <a:avLst/>
          </a:prstGeom>
          <a:noFill/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 err="1">
                <a:solidFill>
                  <a:prstClr val="white">
                    <a:lumMod val="65000"/>
                  </a:prstClr>
                </a:solidFill>
              </a:rPr>
              <a:t>vRealize</a:t>
            </a:r>
            <a:endParaRPr lang="en-US" altLang="en-US" sz="12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2" name="TextBox 6"/>
          <p:cNvSpPr txBox="1">
            <a:spLocks noChangeArrowheads="1"/>
          </p:cNvSpPr>
          <p:nvPr/>
        </p:nvSpPr>
        <p:spPr bwMode="auto">
          <a:xfrm>
            <a:off x="7840422" y="5198248"/>
            <a:ext cx="1107780" cy="276999"/>
          </a:xfrm>
          <a:prstGeom prst="rect">
            <a:avLst/>
          </a:prstGeom>
          <a:noFill/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 err="1">
                <a:solidFill>
                  <a:prstClr val="white">
                    <a:lumMod val="65000"/>
                  </a:prstClr>
                </a:solidFill>
              </a:rPr>
              <a:t>ServiceNow</a:t>
            </a:r>
            <a:endParaRPr lang="en-US" altLang="en-US" sz="12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46" name="Elbow Connector 32"/>
          <p:cNvCxnSpPr>
            <a:cxnSpLocks noChangeShapeType="1"/>
            <a:stCxn id="139" idx="2"/>
            <a:endCxn id="42" idx="0"/>
          </p:cNvCxnSpPr>
          <p:nvPr/>
        </p:nvCxnSpPr>
        <p:spPr bwMode="auto">
          <a:xfrm rot="16200000" flipH="1">
            <a:off x="6535076" y="3339011"/>
            <a:ext cx="1086911" cy="263156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ysClr val="window" lastClr="FFFFFF">
                <a:lumMod val="85000"/>
              </a:sys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202" y="1063562"/>
            <a:ext cx="1879009" cy="1076925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0" name="Elbow Connector 32"/>
          <p:cNvCxnSpPr>
            <a:cxnSpLocks noChangeShapeType="1"/>
            <a:stCxn id="139" idx="2"/>
            <a:endCxn id="41" idx="0"/>
          </p:cNvCxnSpPr>
          <p:nvPr/>
        </p:nvCxnSpPr>
        <p:spPr bwMode="auto">
          <a:xfrm rot="5400000">
            <a:off x="3833278" y="3268774"/>
            <a:ext cx="1086910" cy="277203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ysClr val="window" lastClr="FFFFFF">
                <a:lumMod val="85000"/>
              </a:sys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70259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2" y="387903"/>
            <a:ext cx="10693543" cy="618691"/>
          </a:xfrm>
        </p:spPr>
        <p:txBody>
          <a:bodyPr/>
          <a:lstStyle/>
          <a:p>
            <a:r>
              <a:rPr lang="en-US" dirty="0"/>
              <a:t>What is happening with </a:t>
            </a:r>
            <a:r>
              <a:rPr lang="en-US"/>
              <a:t>the DevOps + Brokerage </a:t>
            </a:r>
            <a:r>
              <a:rPr lang="en-US" dirty="0"/>
              <a:t>Experience</a:t>
            </a:r>
          </a:p>
        </p:txBody>
      </p:sp>
      <p:sp>
        <p:nvSpPr>
          <p:cNvPr id="131" name="TextBox 5"/>
          <p:cNvSpPr txBox="1">
            <a:spLocks noChangeArrowheads="1"/>
          </p:cNvSpPr>
          <p:nvPr/>
        </p:nvSpPr>
        <p:spPr bwMode="auto">
          <a:xfrm>
            <a:off x="2256171" y="1566089"/>
            <a:ext cx="1876760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Continuous Integrations</a:t>
            </a:r>
          </a:p>
        </p:txBody>
      </p:sp>
      <p:sp>
        <p:nvSpPr>
          <p:cNvPr id="132" name="TextBox 6"/>
          <p:cNvSpPr txBox="1">
            <a:spLocks noChangeArrowheads="1"/>
          </p:cNvSpPr>
          <p:nvPr/>
        </p:nvSpPr>
        <p:spPr bwMode="auto">
          <a:xfrm>
            <a:off x="4528041" y="1566089"/>
            <a:ext cx="1876760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Continuous Deployment</a:t>
            </a:r>
          </a:p>
        </p:txBody>
      </p:sp>
      <p:sp>
        <p:nvSpPr>
          <p:cNvPr id="133" name="TextBox 7"/>
          <p:cNvSpPr txBox="1">
            <a:spLocks noChangeArrowheads="1"/>
          </p:cNvSpPr>
          <p:nvPr/>
        </p:nvSpPr>
        <p:spPr bwMode="auto">
          <a:xfrm>
            <a:off x="6799911" y="1566089"/>
            <a:ext cx="1876760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>
                <a:solidFill>
                  <a:prstClr val="black"/>
                </a:solidFill>
              </a:rPr>
              <a:t>Order Services</a:t>
            </a:r>
          </a:p>
        </p:txBody>
      </p:sp>
      <p:cxnSp>
        <p:nvCxnSpPr>
          <p:cNvPr id="134" name="Straight Connector 9"/>
          <p:cNvCxnSpPr>
            <a:cxnSpLocks noChangeShapeType="1"/>
          </p:cNvCxnSpPr>
          <p:nvPr/>
        </p:nvCxnSpPr>
        <p:spPr bwMode="auto">
          <a:xfrm>
            <a:off x="675741" y="2500201"/>
            <a:ext cx="10355975" cy="8727"/>
          </a:xfrm>
          <a:prstGeom prst="line">
            <a:avLst/>
          </a:prstGeom>
          <a:noFill/>
          <a:ln w="9525">
            <a:solidFill>
              <a:srgbClr val="6D676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5" name="Straight Arrow Connector 13"/>
          <p:cNvCxnSpPr>
            <a:cxnSpLocks noChangeShapeType="1"/>
            <a:stCxn id="186" idx="3"/>
            <a:endCxn id="131" idx="1"/>
          </p:cNvCxnSpPr>
          <p:nvPr/>
        </p:nvCxnSpPr>
        <p:spPr bwMode="auto">
          <a:xfrm flipV="1">
            <a:off x="1317792" y="1704589"/>
            <a:ext cx="938379" cy="9965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6" name="Straight Arrow Connector 17"/>
          <p:cNvCxnSpPr>
            <a:cxnSpLocks noChangeShapeType="1"/>
          </p:cNvCxnSpPr>
          <p:nvPr/>
        </p:nvCxnSpPr>
        <p:spPr bwMode="auto">
          <a:xfrm>
            <a:off x="4132931" y="1745488"/>
            <a:ext cx="395111" cy="0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37" name="Straight Arrow Connector 20"/>
          <p:cNvCxnSpPr>
            <a:cxnSpLocks noChangeShapeType="1"/>
          </p:cNvCxnSpPr>
          <p:nvPr/>
        </p:nvCxnSpPr>
        <p:spPr bwMode="auto">
          <a:xfrm>
            <a:off x="6404802" y="1745488"/>
            <a:ext cx="395111" cy="0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8" name="TextBox 23"/>
          <p:cNvSpPr txBox="1">
            <a:spLocks noChangeArrowheads="1"/>
          </p:cNvSpPr>
          <p:nvPr/>
        </p:nvSpPr>
        <p:spPr bwMode="auto">
          <a:xfrm>
            <a:off x="731972" y="1040121"/>
            <a:ext cx="13821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189" eaLnBrk="0" hangingPunct="0">
              <a:defRPr/>
            </a:pPr>
            <a:r>
              <a:rPr lang="en-US" altLang="en-US" sz="1000" b="1" kern="0" dirty="0" err="1">
                <a:solidFill>
                  <a:srgbClr val="0000FF"/>
                </a:solidFill>
              </a:rPr>
              <a:t>DevOps</a:t>
            </a:r>
            <a:r>
              <a:rPr lang="en-US" altLang="en-US" sz="1000" b="1" kern="0" dirty="0">
                <a:solidFill>
                  <a:srgbClr val="0000FF"/>
                </a:solidFill>
              </a:rPr>
              <a:t> Experience</a:t>
            </a:r>
          </a:p>
        </p:txBody>
      </p:sp>
      <p:sp>
        <p:nvSpPr>
          <p:cNvPr id="139" name="TextBox 24"/>
          <p:cNvSpPr txBox="1">
            <a:spLocks noChangeArrowheads="1"/>
          </p:cNvSpPr>
          <p:nvPr/>
        </p:nvSpPr>
        <p:spPr bwMode="auto">
          <a:xfrm>
            <a:off x="4466304" y="3834338"/>
            <a:ext cx="2592893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>
                <a:solidFill>
                  <a:prstClr val="black"/>
                </a:solidFill>
              </a:rPr>
              <a:t>Service Fulfillment Bridge</a:t>
            </a:r>
          </a:p>
        </p:txBody>
      </p:sp>
      <p:cxnSp>
        <p:nvCxnSpPr>
          <p:cNvPr id="140" name="Elbow Connector 32"/>
          <p:cNvCxnSpPr>
            <a:cxnSpLocks noChangeShapeType="1"/>
          </p:cNvCxnSpPr>
          <p:nvPr/>
        </p:nvCxnSpPr>
        <p:spPr bwMode="auto">
          <a:xfrm rot="5400000">
            <a:off x="6314397" y="1373241"/>
            <a:ext cx="872249" cy="197554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1" name="TextBox 44"/>
          <p:cNvSpPr txBox="1">
            <a:spLocks noChangeArrowheads="1"/>
          </p:cNvSpPr>
          <p:nvPr/>
        </p:nvSpPr>
        <p:spPr bwMode="auto">
          <a:xfrm>
            <a:off x="817479" y="3588967"/>
            <a:ext cx="13195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000" b="1" kern="0">
                <a:solidFill>
                  <a:srgbClr val="0000FF"/>
                </a:solidFill>
              </a:rPr>
              <a:t>Service Fulfillment</a:t>
            </a:r>
          </a:p>
        </p:txBody>
      </p:sp>
      <p:sp>
        <p:nvSpPr>
          <p:cNvPr id="142" name="TextBox 35"/>
          <p:cNvSpPr txBox="1">
            <a:spLocks noChangeArrowheads="1"/>
          </p:cNvSpPr>
          <p:nvPr/>
        </p:nvSpPr>
        <p:spPr bwMode="auto">
          <a:xfrm>
            <a:off x="4824369" y="2797137"/>
            <a:ext cx="1876760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Approval</a:t>
            </a:r>
          </a:p>
        </p:txBody>
      </p:sp>
      <p:cxnSp>
        <p:nvCxnSpPr>
          <p:cNvPr id="143" name="Straight Connector 36"/>
          <p:cNvCxnSpPr>
            <a:cxnSpLocks noChangeShapeType="1"/>
          </p:cNvCxnSpPr>
          <p:nvPr/>
        </p:nvCxnSpPr>
        <p:spPr bwMode="auto">
          <a:xfrm>
            <a:off x="675741" y="3588967"/>
            <a:ext cx="10355975" cy="0"/>
          </a:xfrm>
          <a:prstGeom prst="line">
            <a:avLst/>
          </a:prstGeom>
          <a:noFill/>
          <a:ln w="9525">
            <a:solidFill>
              <a:srgbClr val="6D676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44" name="Straight Arrow Connector 38"/>
          <p:cNvCxnSpPr>
            <a:cxnSpLocks noChangeShapeType="1"/>
          </p:cNvCxnSpPr>
          <p:nvPr/>
        </p:nvCxnSpPr>
        <p:spPr bwMode="auto">
          <a:xfrm>
            <a:off x="5762749" y="3157997"/>
            <a:ext cx="0" cy="676340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5" name="TextBox 39"/>
          <p:cNvSpPr txBox="1">
            <a:spLocks noChangeArrowheads="1"/>
          </p:cNvSpPr>
          <p:nvPr/>
        </p:nvSpPr>
        <p:spPr bwMode="auto">
          <a:xfrm>
            <a:off x="799513" y="2522885"/>
            <a:ext cx="119295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000" b="1" kern="0" dirty="0">
                <a:solidFill>
                  <a:srgbClr val="0000FF"/>
                </a:solidFill>
              </a:rPr>
              <a:t>Order Approvals</a:t>
            </a:r>
          </a:p>
        </p:txBody>
      </p:sp>
      <p:sp>
        <p:nvSpPr>
          <p:cNvPr id="146" name="TextBox 47"/>
          <p:cNvSpPr txBox="1">
            <a:spLocks noChangeArrowheads="1"/>
          </p:cNvSpPr>
          <p:nvPr/>
        </p:nvSpPr>
        <p:spPr bwMode="auto">
          <a:xfrm>
            <a:off x="2426804" y="2584009"/>
            <a:ext cx="133241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800" kern="0" dirty="0">
                <a:solidFill>
                  <a:srgbClr val="000000"/>
                </a:solidFill>
              </a:rPr>
              <a:t>Auto Approved via Policy</a:t>
            </a:r>
          </a:p>
        </p:txBody>
      </p:sp>
      <p:cxnSp>
        <p:nvCxnSpPr>
          <p:cNvPr id="147" name="Straight Arrow Connector 49"/>
          <p:cNvCxnSpPr>
            <a:cxnSpLocks noChangeShapeType="1"/>
          </p:cNvCxnSpPr>
          <p:nvPr/>
        </p:nvCxnSpPr>
        <p:spPr bwMode="auto">
          <a:xfrm flipV="1">
            <a:off x="3540269" y="2976535"/>
            <a:ext cx="1284099" cy="18559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8" name="Folded Corner 147"/>
          <p:cNvSpPr/>
          <p:nvPr/>
        </p:nvSpPr>
        <p:spPr>
          <a:xfrm>
            <a:off x="7417262" y="2653757"/>
            <a:ext cx="913687" cy="660073"/>
          </a:xfrm>
          <a:prstGeom prst="foldedCorner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457189" eaLnBrk="0" hangingPunct="0">
              <a:defRPr/>
            </a:pPr>
            <a:r>
              <a:rPr lang="en-US" sz="1000" kern="0" dirty="0">
                <a:solidFill>
                  <a:prstClr val="black"/>
                </a:solidFill>
                <a:latin typeface="Arial"/>
                <a:ea typeface=""/>
                <a:cs typeface=""/>
              </a:rPr>
              <a:t>policy</a:t>
            </a:r>
          </a:p>
        </p:txBody>
      </p:sp>
      <p:pic>
        <p:nvPicPr>
          <p:cNvPr id="150" name="Picture 6" descr="mage result for Ge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172" y="2877993"/>
            <a:ext cx="516169" cy="517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TextBox 6"/>
          <p:cNvSpPr txBox="1">
            <a:spLocks noChangeArrowheads="1"/>
          </p:cNvSpPr>
          <p:nvPr/>
        </p:nvSpPr>
        <p:spPr bwMode="auto">
          <a:xfrm>
            <a:off x="4132929" y="5198247"/>
            <a:ext cx="3284331" cy="276999"/>
          </a:xfrm>
          <a:prstGeom prst="rect">
            <a:avLst/>
          </a:prstGeom>
          <a:noFill/>
          <a:ln w="9525">
            <a:solidFill>
              <a:srgbClr val="6D6763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IBM Cloud Deployment Services</a:t>
            </a:r>
          </a:p>
        </p:txBody>
      </p:sp>
      <p:sp>
        <p:nvSpPr>
          <p:cNvPr id="155" name="TextBox 6"/>
          <p:cNvSpPr txBox="1">
            <a:spLocks noChangeArrowheads="1"/>
          </p:cNvSpPr>
          <p:nvPr/>
        </p:nvSpPr>
        <p:spPr bwMode="auto">
          <a:xfrm>
            <a:off x="984206" y="5188577"/>
            <a:ext cx="1026759" cy="276999"/>
          </a:xfrm>
          <a:prstGeom prst="rect">
            <a:avLst/>
          </a:prstGeom>
          <a:noFill/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>
                <a:solidFill>
                  <a:prstClr val="white">
                    <a:lumMod val="65000"/>
                  </a:prstClr>
                </a:solidFill>
              </a:rPr>
              <a:t>ICO</a:t>
            </a:r>
            <a:endParaRPr lang="en-US" altLang="en-US" sz="12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56" name="TextBox 6"/>
          <p:cNvSpPr txBox="1">
            <a:spLocks noChangeArrowheads="1"/>
          </p:cNvSpPr>
          <p:nvPr/>
        </p:nvSpPr>
        <p:spPr bwMode="auto">
          <a:xfrm>
            <a:off x="9231565" y="5188577"/>
            <a:ext cx="1654511" cy="276999"/>
          </a:xfrm>
          <a:prstGeom prst="rect">
            <a:avLst/>
          </a:prstGeom>
          <a:noFill/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>
                <a:solidFill>
                  <a:prstClr val="white">
                    <a:lumMod val="65000"/>
                  </a:prstClr>
                </a:solidFill>
              </a:rPr>
              <a:t>other integrations</a:t>
            </a:r>
            <a:r>
              <a:rPr lang="mr-IN" altLang="en-US" sz="1200" kern="0" dirty="0">
                <a:solidFill>
                  <a:prstClr val="white">
                    <a:lumMod val="65000"/>
                  </a:prstClr>
                </a:solidFill>
              </a:rPr>
              <a:t>…</a:t>
            </a:r>
            <a:endParaRPr lang="en-US" altLang="en-US" sz="12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157" name="Elbow Connector 32"/>
          <p:cNvCxnSpPr>
            <a:cxnSpLocks noChangeShapeType="1"/>
            <a:stCxn id="139" idx="2"/>
            <a:endCxn id="155" idx="0"/>
          </p:cNvCxnSpPr>
          <p:nvPr/>
        </p:nvCxnSpPr>
        <p:spPr bwMode="auto">
          <a:xfrm rot="5400000">
            <a:off x="3091549" y="2517375"/>
            <a:ext cx="1077240" cy="426516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ysClr val="window" lastClr="FFFFFF">
                <a:lumMod val="85000"/>
              </a:sysClr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58" name="Elbow Connector 32"/>
          <p:cNvCxnSpPr>
            <a:cxnSpLocks noChangeShapeType="1"/>
            <a:stCxn id="139" idx="2"/>
            <a:endCxn id="156" idx="0"/>
          </p:cNvCxnSpPr>
          <p:nvPr/>
        </p:nvCxnSpPr>
        <p:spPr bwMode="auto">
          <a:xfrm rot="16200000" flipH="1">
            <a:off x="7372166" y="2501922"/>
            <a:ext cx="1077240" cy="429607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ysClr val="window" lastClr="FFFFFF">
                <a:lumMod val="85000"/>
              </a:sysClr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167" name="Picture 6" descr="mage result for Ge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172" y="4012859"/>
            <a:ext cx="516169" cy="517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TextBox 47"/>
          <p:cNvSpPr txBox="1">
            <a:spLocks noChangeArrowheads="1"/>
          </p:cNvSpPr>
          <p:nvPr/>
        </p:nvSpPr>
        <p:spPr bwMode="auto">
          <a:xfrm>
            <a:off x="2477735" y="3720201"/>
            <a:ext cx="12779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800" kern="0">
                <a:solidFill>
                  <a:srgbClr val="000000"/>
                </a:solidFill>
              </a:rPr>
              <a:t>Orchestrated Fulfillment</a:t>
            </a:r>
            <a:endParaRPr lang="en-US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173" name="Right Arrow 172"/>
          <p:cNvSpPr/>
          <p:nvPr/>
        </p:nvSpPr>
        <p:spPr>
          <a:xfrm rot="5400000">
            <a:off x="10856367" y="1330667"/>
            <a:ext cx="1270887" cy="628221"/>
          </a:xfrm>
          <a:prstGeom prst="rightArrow">
            <a:avLst/>
          </a:prstGeom>
          <a:solidFill>
            <a:srgbClr val="4178B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189" eaLnBrk="0" hangingPunct="0">
              <a:defRPr/>
            </a:pPr>
            <a:r>
              <a:rPr lang="en-US" sz="800" kern="0" dirty="0">
                <a:solidFill>
                  <a:srgbClr val="4178BE">
                    <a:lumMod val="75000"/>
                  </a:srgbClr>
                </a:solidFill>
                <a:latin typeface="Arial"/>
                <a:ea typeface=""/>
                <a:cs typeface=""/>
              </a:rPr>
              <a:t>What you see</a:t>
            </a:r>
          </a:p>
        </p:txBody>
      </p:sp>
      <p:sp>
        <p:nvSpPr>
          <p:cNvPr id="174" name="Left Arrow 173"/>
          <p:cNvSpPr/>
          <p:nvPr/>
        </p:nvSpPr>
        <p:spPr>
          <a:xfrm rot="5400000">
            <a:off x="9573948" y="4095174"/>
            <a:ext cx="3847344" cy="581031"/>
          </a:xfrm>
          <a:prstGeom prst="leftArrow">
            <a:avLst/>
          </a:prstGeom>
          <a:solidFill>
            <a:srgbClr val="4178B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189" eaLnBrk="0" hangingPunct="0">
              <a:defRPr/>
            </a:pPr>
            <a:r>
              <a:rPr lang="en-US" sz="800" kern="0" dirty="0">
                <a:solidFill>
                  <a:srgbClr val="4178BE">
                    <a:lumMod val="75000"/>
                  </a:srgbClr>
                </a:solidFill>
                <a:latin typeface="Arial"/>
                <a:ea typeface=""/>
                <a:cs typeface=""/>
              </a:rPr>
              <a:t>What you don’t see</a:t>
            </a:r>
          </a:p>
        </p:txBody>
      </p:sp>
      <p:cxnSp>
        <p:nvCxnSpPr>
          <p:cNvPr id="176" name="Straight Arrow Connector 38"/>
          <p:cNvCxnSpPr>
            <a:cxnSpLocks noChangeShapeType="1"/>
            <a:stCxn id="139" idx="2"/>
            <a:endCxn id="152" idx="0"/>
          </p:cNvCxnSpPr>
          <p:nvPr/>
        </p:nvCxnSpPr>
        <p:spPr bwMode="auto">
          <a:xfrm>
            <a:off x="5762751" y="4111337"/>
            <a:ext cx="12344" cy="1086910"/>
          </a:xfrm>
          <a:prstGeom prst="straightConnector1">
            <a:avLst/>
          </a:prstGeom>
          <a:noFill/>
          <a:ln w="9525">
            <a:solidFill>
              <a:srgbClr val="6D6763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1" name="Rectangle 170"/>
          <p:cNvSpPr/>
          <p:nvPr/>
        </p:nvSpPr>
        <p:spPr>
          <a:xfrm>
            <a:off x="628880" y="2500200"/>
            <a:ext cx="10417709" cy="3725352"/>
          </a:xfrm>
          <a:prstGeom prst="rect">
            <a:avLst/>
          </a:prstGeom>
          <a:solidFill>
            <a:sysClr val="window" lastClr="FFFFFF">
              <a:lumMod val="75000"/>
              <a:alpha val="26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457189" eaLnBrk="0" hangingPunct="0">
              <a:defRPr/>
            </a:pPr>
            <a:endParaRPr lang="en-US" kern="0">
              <a:solidFill>
                <a:prstClr val="white"/>
              </a:solidFill>
              <a:latin typeface="Arial"/>
              <a:ea typeface=""/>
              <a:cs typeface="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589520" y="1961140"/>
            <a:ext cx="894797" cy="377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1" dirty="0"/>
              <a:t>George</a:t>
            </a:r>
          </a:p>
          <a:p>
            <a:pPr algn="ctr"/>
            <a:r>
              <a:rPr lang="en-US" sz="800" dirty="0"/>
              <a:t>LOB Consumer</a:t>
            </a:r>
          </a:p>
        </p:txBody>
      </p:sp>
      <p:pic>
        <p:nvPicPr>
          <p:cNvPr id="186" name="Picture 185" descr="Screen Shot 2016-12-16 at 10.19.1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5" y="1478941"/>
            <a:ext cx="559407" cy="471225"/>
          </a:xfrm>
          <a:prstGeom prst="rect">
            <a:avLst/>
          </a:prstGeom>
        </p:spPr>
      </p:pic>
      <p:sp>
        <p:nvSpPr>
          <p:cNvPr id="41" name="TextBox 6"/>
          <p:cNvSpPr txBox="1">
            <a:spLocks noChangeArrowheads="1"/>
          </p:cNvSpPr>
          <p:nvPr/>
        </p:nvSpPr>
        <p:spPr bwMode="auto">
          <a:xfrm>
            <a:off x="2477334" y="5198247"/>
            <a:ext cx="1026759" cy="276999"/>
          </a:xfrm>
          <a:prstGeom prst="rect">
            <a:avLst/>
          </a:prstGeom>
          <a:noFill/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 err="1">
                <a:solidFill>
                  <a:prstClr val="white">
                    <a:lumMod val="65000"/>
                  </a:prstClr>
                </a:solidFill>
              </a:rPr>
              <a:t>vRealize</a:t>
            </a:r>
            <a:endParaRPr lang="en-US" altLang="en-US" sz="12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2" name="TextBox 6"/>
          <p:cNvSpPr txBox="1">
            <a:spLocks noChangeArrowheads="1"/>
          </p:cNvSpPr>
          <p:nvPr/>
        </p:nvSpPr>
        <p:spPr bwMode="auto">
          <a:xfrm>
            <a:off x="7840421" y="5198248"/>
            <a:ext cx="1077392" cy="276999"/>
          </a:xfrm>
          <a:prstGeom prst="rect">
            <a:avLst/>
          </a:prstGeom>
          <a:noFill/>
          <a:ln w="9525">
            <a:solidFill>
              <a:sysClr val="window" lastClr="FFFFFF">
                <a:lumMod val="85000"/>
              </a:sysClr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 hangingPunct="0">
              <a:defRPr/>
            </a:pPr>
            <a:r>
              <a:rPr lang="en-US" altLang="en-US" sz="1200" kern="0" dirty="0" err="1">
                <a:solidFill>
                  <a:prstClr val="white">
                    <a:lumMod val="65000"/>
                  </a:prstClr>
                </a:solidFill>
              </a:rPr>
              <a:t>ServiceNow</a:t>
            </a:r>
            <a:endParaRPr lang="en-US" altLang="en-US" sz="12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46" name="Elbow Connector 32"/>
          <p:cNvCxnSpPr>
            <a:cxnSpLocks noChangeShapeType="1"/>
            <a:stCxn id="139" idx="2"/>
            <a:endCxn id="41" idx="0"/>
          </p:cNvCxnSpPr>
          <p:nvPr/>
        </p:nvCxnSpPr>
        <p:spPr bwMode="auto">
          <a:xfrm rot="5400000">
            <a:off x="3833278" y="3268774"/>
            <a:ext cx="1086910" cy="277203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ysClr val="window" lastClr="FFFFFF">
                <a:lumMod val="85000"/>
              </a:sysClr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43" name="Picture 2" descr="mage result for DevO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739" y="1383811"/>
            <a:ext cx="1366757" cy="6946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Elbow Connector 32"/>
          <p:cNvCxnSpPr>
            <a:cxnSpLocks noChangeShapeType="1"/>
            <a:stCxn id="139" idx="2"/>
            <a:endCxn id="42" idx="0"/>
          </p:cNvCxnSpPr>
          <p:nvPr/>
        </p:nvCxnSpPr>
        <p:spPr bwMode="auto">
          <a:xfrm rot="16200000" flipH="1">
            <a:off x="6527479" y="3346609"/>
            <a:ext cx="1086911" cy="261636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ysClr val="window" lastClr="FFFFFF">
                <a:lumMod val="85000"/>
              </a:sysClr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298208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2" y="294021"/>
            <a:ext cx="11633181" cy="618691"/>
          </a:xfrm>
        </p:spPr>
        <p:txBody>
          <a:bodyPr/>
          <a:lstStyle/>
          <a:p>
            <a:r>
              <a:rPr lang="en-US" dirty="0" smtClean="0"/>
              <a:t>Broker CAM: Managed </a:t>
            </a:r>
            <a:r>
              <a:rPr lang="en-US" dirty="0"/>
              <a:t>Cloud Assets, Costs and Policies </a:t>
            </a:r>
          </a:p>
        </p:txBody>
      </p:sp>
      <p:cxnSp>
        <p:nvCxnSpPr>
          <p:cNvPr id="36" name="Elbow Connector 35"/>
          <p:cNvCxnSpPr>
            <a:stCxn id="23" idx="2"/>
            <a:endCxn id="49" idx="1"/>
          </p:cNvCxnSpPr>
          <p:nvPr/>
        </p:nvCxnSpPr>
        <p:spPr>
          <a:xfrm rot="16200000" flipH="1">
            <a:off x="1250898" y="2698727"/>
            <a:ext cx="1283146" cy="2241997"/>
          </a:xfrm>
          <a:prstGeom prst="bentConnector2">
            <a:avLst/>
          </a:prstGeom>
          <a:ln w="19050">
            <a:solidFill>
              <a:srgbClr val="82D1CD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8089" y="2370014"/>
            <a:ext cx="1306768" cy="808139"/>
            <a:chOff x="9335367" y="1372104"/>
            <a:chExt cx="1306768" cy="808139"/>
          </a:xfrm>
        </p:grpSpPr>
        <p:grpSp>
          <p:nvGrpSpPr>
            <p:cNvPr id="22" name="Group 21"/>
            <p:cNvGrpSpPr/>
            <p:nvPr/>
          </p:nvGrpSpPr>
          <p:grpSpPr>
            <a:xfrm>
              <a:off x="9741155" y="1372104"/>
              <a:ext cx="475085" cy="381996"/>
              <a:chOff x="538481" y="1165092"/>
              <a:chExt cx="1355018" cy="1201112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38481" y="1165092"/>
                <a:ext cx="1355018" cy="1201112"/>
                <a:chOff x="309569" y="704848"/>
                <a:chExt cx="1270575" cy="1136495"/>
              </a:xfrm>
            </p:grpSpPr>
            <p:pic>
              <p:nvPicPr>
                <p:cNvPr id="26" name="Picture 25" descr="Screen Shot 2016-12-16 at 10.13.43 AM.png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569" y="704848"/>
                  <a:ext cx="1270575" cy="1136495"/>
                </a:xfrm>
                <a:prstGeom prst="rect">
                  <a:avLst/>
                </a:prstGeom>
              </p:spPr>
            </p:pic>
            <p:sp>
              <p:nvSpPr>
                <p:cNvPr id="27" name="Oval 26"/>
                <p:cNvSpPr/>
                <p:nvPr/>
              </p:nvSpPr>
              <p:spPr>
                <a:xfrm>
                  <a:off x="471605" y="746438"/>
                  <a:ext cx="998420" cy="10101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422" y="1430563"/>
                <a:ext cx="581470" cy="670169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9335367" y="1759487"/>
              <a:ext cx="1306768" cy="42075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/>
                <a:t>Jack</a:t>
              </a:r>
            </a:p>
            <a:p>
              <a:pPr algn="ctr"/>
              <a:r>
                <a:rPr lang="en-US" sz="1067" dirty="0"/>
                <a:t>(Financial Analyst)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09325" y="4248087"/>
            <a:ext cx="6137483" cy="2040556"/>
            <a:chOff x="2968310" y="3137836"/>
            <a:chExt cx="6733955" cy="2374919"/>
          </a:xfrm>
        </p:grpSpPr>
        <p:sp>
          <p:nvSpPr>
            <p:cNvPr id="29" name="bk object 16"/>
            <p:cNvSpPr>
              <a:spLocks/>
            </p:cNvSpPr>
            <p:nvPr/>
          </p:nvSpPr>
          <p:spPr bwMode="auto">
            <a:xfrm>
              <a:off x="2968310" y="3137836"/>
              <a:ext cx="6733955" cy="1133722"/>
            </a:xfrm>
            <a:prstGeom prst="rect">
              <a:avLst/>
            </a:prstGeom>
            <a:solidFill>
              <a:srgbClr val="41D6C3">
                <a:alpha val="75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81280" tIns="81280" rIns="0" bIns="0"/>
            <a:lstStyle/>
            <a:p>
              <a:pPr defTabSz="455447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bk object 17"/>
            <p:cNvSpPr>
              <a:spLocks/>
            </p:cNvSpPr>
            <p:nvPr/>
          </p:nvSpPr>
          <p:spPr bwMode="auto">
            <a:xfrm>
              <a:off x="2968310" y="4264837"/>
              <a:ext cx="6732513" cy="1247918"/>
            </a:xfrm>
            <a:custGeom>
              <a:avLst/>
              <a:gdLst>
                <a:gd name="T0" fmla="*/ 132 w 14733269"/>
                <a:gd name="T1" fmla="*/ 21 h 2355215"/>
                <a:gd name="T2" fmla="*/ 0 w 14733269"/>
                <a:gd name="T3" fmla="*/ 21 h 2355215"/>
                <a:gd name="T4" fmla="*/ 0 w 14733269"/>
                <a:gd name="T5" fmla="*/ 0 h 2355215"/>
                <a:gd name="T6" fmla="*/ 132 w 14733269"/>
                <a:gd name="T7" fmla="*/ 0 h 2355215"/>
                <a:gd name="T8" fmla="*/ 132 w 14733269"/>
                <a:gd name="T9" fmla="*/ 21 h 2355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33269" h="2355215">
                  <a:moveTo>
                    <a:pt x="14733003" y="2354999"/>
                  </a:moveTo>
                  <a:lnTo>
                    <a:pt x="0" y="2354999"/>
                  </a:lnTo>
                  <a:lnTo>
                    <a:pt x="0" y="0"/>
                  </a:lnTo>
                  <a:lnTo>
                    <a:pt x="14733003" y="0"/>
                  </a:lnTo>
                  <a:lnTo>
                    <a:pt x="14733003" y="2354999"/>
                  </a:lnTo>
                  <a:close/>
                </a:path>
              </a:pathLst>
            </a:custGeom>
            <a:solidFill>
              <a:srgbClr val="41D6C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1280" tIns="81280" rIns="0" bIns="0"/>
            <a:lstStyle/>
            <a:p>
              <a:pPr defTabSz="455447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object 10"/>
            <p:cNvSpPr>
              <a:spLocks/>
            </p:cNvSpPr>
            <p:nvPr/>
          </p:nvSpPr>
          <p:spPr bwMode="auto">
            <a:xfrm>
              <a:off x="3082578" y="3594220"/>
              <a:ext cx="6513830" cy="260772"/>
            </a:xfrm>
            <a:prstGeom prst="roundRect">
              <a:avLst>
                <a:gd name="adj" fmla="val 6165"/>
              </a:avLst>
            </a:prstGeom>
            <a:solidFill>
              <a:srgbClr val="01B4A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Orchestration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object 10"/>
            <p:cNvSpPr>
              <a:spLocks/>
            </p:cNvSpPr>
            <p:nvPr/>
          </p:nvSpPr>
          <p:spPr bwMode="auto">
            <a:xfrm>
              <a:off x="3082578" y="3921807"/>
              <a:ext cx="6513830" cy="260772"/>
            </a:xfrm>
            <a:prstGeom prst="roundRect">
              <a:avLst>
                <a:gd name="adj" fmla="val 8265"/>
              </a:avLst>
            </a:prstGeom>
            <a:solidFill>
              <a:srgbClr val="0E938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Operations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123663" y="4314039"/>
              <a:ext cx="978598" cy="1085365"/>
              <a:chOff x="3123663" y="4314039"/>
              <a:chExt cx="978598" cy="1085365"/>
            </a:xfrm>
          </p:grpSpPr>
          <p:sp>
            <p:nvSpPr>
              <p:cNvPr id="60" name="object 5"/>
              <p:cNvSpPr>
                <a:spLocks/>
              </p:cNvSpPr>
              <p:nvPr/>
            </p:nvSpPr>
            <p:spPr bwMode="auto">
              <a:xfrm>
                <a:off x="312366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Traditional 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On-premises IT 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44598" y="5007942"/>
                <a:ext cx="564793" cy="309956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8617809" y="4314039"/>
              <a:ext cx="978598" cy="1085365"/>
              <a:chOff x="8617809" y="4314039"/>
              <a:chExt cx="978598" cy="1085365"/>
            </a:xfrm>
          </p:grpSpPr>
          <p:sp>
            <p:nvSpPr>
              <p:cNvPr id="58" name="object 5"/>
              <p:cNvSpPr>
                <a:spLocks/>
              </p:cNvSpPr>
              <p:nvPr/>
            </p:nvSpPr>
            <p:spPr bwMode="auto">
              <a:xfrm>
                <a:off x="8617809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Other, etc.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9" name="Picture 4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6808" y="4983315"/>
                <a:ext cx="570599" cy="336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4222492" y="4314039"/>
              <a:ext cx="978598" cy="1085365"/>
              <a:chOff x="4212873" y="4314039"/>
              <a:chExt cx="978598" cy="1085365"/>
            </a:xfrm>
          </p:grpSpPr>
          <p:sp>
            <p:nvSpPr>
              <p:cNvPr id="56" name="object 5"/>
              <p:cNvSpPr>
                <a:spLocks/>
              </p:cNvSpPr>
              <p:nvPr/>
            </p:nvSpPr>
            <p:spPr bwMode="auto">
              <a:xfrm>
                <a:off x="421287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Private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85742" y="4926525"/>
                <a:ext cx="589411" cy="384944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5321321" y="4314039"/>
              <a:ext cx="978598" cy="1085365"/>
              <a:chOff x="5311701" y="4314039"/>
              <a:chExt cx="978598" cy="1085365"/>
            </a:xfrm>
          </p:grpSpPr>
          <p:sp>
            <p:nvSpPr>
              <p:cNvPr id="54" name="object 5"/>
              <p:cNvSpPr>
                <a:spLocks/>
              </p:cNvSpPr>
              <p:nvPr/>
            </p:nvSpPr>
            <p:spPr bwMode="auto">
              <a:xfrm>
                <a:off x="5311701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AU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IBM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endParaRPr lang="ja-JP" altLang="en-US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7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61575" y="4884121"/>
                <a:ext cx="437695" cy="468946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7518979" y="4314039"/>
              <a:ext cx="978598" cy="1085365"/>
              <a:chOff x="7509353" y="4314039"/>
              <a:chExt cx="978598" cy="1085365"/>
            </a:xfrm>
          </p:grpSpPr>
          <p:sp>
            <p:nvSpPr>
              <p:cNvPr id="52" name="object 5"/>
              <p:cNvSpPr>
                <a:spLocks/>
              </p:cNvSpPr>
              <p:nvPr/>
            </p:nvSpPr>
            <p:spPr bwMode="auto">
              <a:xfrm>
                <a:off x="750935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Azure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39409" y="5035951"/>
                <a:ext cx="764594" cy="257164"/>
              </a:xfrm>
              <a:prstGeom prst="rect">
                <a:avLst/>
              </a:prstGeom>
              <a:noFill/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6420150" y="4314039"/>
              <a:ext cx="978598" cy="1085365"/>
              <a:chOff x="6410537" y="4314039"/>
              <a:chExt cx="978598" cy="1085365"/>
            </a:xfrm>
          </p:grpSpPr>
          <p:sp>
            <p:nvSpPr>
              <p:cNvPr id="50" name="object 5"/>
              <p:cNvSpPr>
                <a:spLocks/>
              </p:cNvSpPr>
              <p:nvPr/>
            </p:nvSpPr>
            <p:spPr bwMode="auto">
              <a:xfrm>
                <a:off x="6410537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AWS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3177" y="4989002"/>
                <a:ext cx="728461" cy="329316"/>
              </a:xfrm>
              <a:prstGeom prst="rect">
                <a:avLst/>
              </a:prstGeom>
            </p:spPr>
          </p:pic>
        </p:grpSp>
        <p:sp>
          <p:nvSpPr>
            <p:cNvPr id="49" name="object 13"/>
            <p:cNvSpPr>
              <a:spLocks/>
            </p:cNvSpPr>
            <p:nvPr/>
          </p:nvSpPr>
          <p:spPr bwMode="auto">
            <a:xfrm>
              <a:off x="3082576" y="3253705"/>
              <a:ext cx="6529244" cy="264559"/>
            </a:xfrm>
            <a:prstGeom prst="roundRect">
              <a:avLst>
                <a:gd name="adj" fmla="val 10173"/>
              </a:avLst>
            </a:prstGeom>
            <a:solidFill>
              <a:srgbClr val="0E9381"/>
            </a:solidFill>
            <a:ln>
              <a:noFill/>
            </a:ln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Brokerage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46" y="1891674"/>
            <a:ext cx="2706287" cy="1623097"/>
          </a:xfrm>
          <a:prstGeom prst="rect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534" y="1891674"/>
            <a:ext cx="2706287" cy="1621076"/>
          </a:xfrm>
          <a:prstGeom prst="rect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621" y="1891673"/>
            <a:ext cx="2701860" cy="1619432"/>
          </a:xfrm>
          <a:prstGeom prst="rect">
            <a:avLst/>
          </a:prstGeom>
          <a:ln w="6350"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TextBox 70"/>
          <p:cNvSpPr txBox="1">
            <a:spLocks noChangeArrowheads="1"/>
          </p:cNvSpPr>
          <p:nvPr/>
        </p:nvSpPr>
        <p:spPr bwMode="auto">
          <a:xfrm>
            <a:off x="1886432" y="3680143"/>
            <a:ext cx="2055813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Font typeface="Arial" charset="0"/>
              <a:buAutoNum type="arabicPeriod"/>
            </a:pPr>
            <a:r>
              <a:rPr lang="en-US" altLang="en-US" sz="1200" dirty="0">
                <a:solidFill>
                  <a:schemeClr val="tx2"/>
                </a:solidFill>
              </a:rPr>
              <a:t>View and Manage Cost</a:t>
            </a:r>
          </a:p>
        </p:txBody>
      </p:sp>
      <p:sp>
        <p:nvSpPr>
          <p:cNvPr id="73" name="TextBox 70"/>
          <p:cNvSpPr txBox="1">
            <a:spLocks noChangeArrowheads="1"/>
          </p:cNvSpPr>
          <p:nvPr/>
        </p:nvSpPr>
        <p:spPr bwMode="auto">
          <a:xfrm>
            <a:off x="1678193" y="1071815"/>
            <a:ext cx="2929527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Trends relative to Budgets</a:t>
            </a:r>
          </a:p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Drills down by Provider &amp; Category</a:t>
            </a:r>
          </a:p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Invoice Line Item Details</a:t>
            </a:r>
          </a:p>
        </p:txBody>
      </p:sp>
      <p:sp>
        <p:nvSpPr>
          <p:cNvPr id="74" name="TextBox 70"/>
          <p:cNvSpPr txBox="1">
            <a:spLocks noChangeArrowheads="1"/>
          </p:cNvSpPr>
          <p:nvPr/>
        </p:nvSpPr>
        <p:spPr bwMode="auto">
          <a:xfrm>
            <a:off x="5320740" y="3670863"/>
            <a:ext cx="2419651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Font typeface="Arial" charset="0"/>
              <a:buAutoNum type="arabicPeriod" startAt="2"/>
            </a:pPr>
            <a:r>
              <a:rPr lang="en-US" altLang="en-US" sz="1200" dirty="0">
                <a:solidFill>
                  <a:schemeClr val="tx2"/>
                </a:solidFill>
              </a:rPr>
              <a:t>View and Manage Assets</a:t>
            </a:r>
          </a:p>
        </p:txBody>
      </p:sp>
      <p:sp>
        <p:nvSpPr>
          <p:cNvPr id="75" name="TextBox 70"/>
          <p:cNvSpPr txBox="1">
            <a:spLocks noChangeArrowheads="1"/>
          </p:cNvSpPr>
          <p:nvPr/>
        </p:nvSpPr>
        <p:spPr bwMode="auto">
          <a:xfrm>
            <a:off x="5115950" y="1071815"/>
            <a:ext cx="2593007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Cost/Utilization Heat Maps</a:t>
            </a:r>
          </a:p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Asset Count Trends </a:t>
            </a:r>
          </a:p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Regional Views</a:t>
            </a:r>
          </a:p>
        </p:txBody>
      </p:sp>
      <p:sp>
        <p:nvSpPr>
          <p:cNvPr id="76" name="TextBox 70"/>
          <p:cNvSpPr txBox="1">
            <a:spLocks noChangeArrowheads="1"/>
          </p:cNvSpPr>
          <p:nvPr/>
        </p:nvSpPr>
        <p:spPr bwMode="auto">
          <a:xfrm>
            <a:off x="8841868" y="3670863"/>
            <a:ext cx="2140169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Font typeface="Arial" charset="0"/>
              <a:buAutoNum type="arabicPeriod" startAt="3"/>
            </a:pPr>
            <a:r>
              <a:rPr lang="en-US" altLang="en-US" sz="1200" dirty="0">
                <a:solidFill>
                  <a:schemeClr val="tx2"/>
                </a:solidFill>
              </a:rPr>
              <a:t>View and Manage Policies</a:t>
            </a:r>
          </a:p>
        </p:txBody>
      </p:sp>
      <p:sp>
        <p:nvSpPr>
          <p:cNvPr id="77" name="TextBox 70"/>
          <p:cNvSpPr txBox="1">
            <a:spLocks noChangeArrowheads="1"/>
          </p:cNvSpPr>
          <p:nvPr/>
        </p:nvSpPr>
        <p:spPr bwMode="auto">
          <a:xfrm>
            <a:off x="8524928" y="1071815"/>
            <a:ext cx="2559033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Issue Trends</a:t>
            </a:r>
          </a:p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Issue Breakdown by Policy</a:t>
            </a:r>
          </a:p>
          <a:p>
            <a:pPr>
              <a:buFont typeface="Arial" charset="0"/>
              <a:buChar char="•"/>
            </a:pPr>
            <a:r>
              <a:rPr lang="en-US" altLang="en-US" sz="1200" dirty="0">
                <a:solidFill>
                  <a:schemeClr val="tx2"/>
                </a:solidFill>
              </a:rPr>
              <a:t>Identify Underutilization Trends</a:t>
            </a:r>
          </a:p>
        </p:txBody>
      </p:sp>
    </p:spTree>
    <p:extLst>
      <p:ext uri="{BB962C8B-B14F-4D97-AF65-F5344CB8AC3E}">
        <p14:creationId xmlns:p14="http://schemas.microsoft.com/office/powerpoint/2010/main" val="555884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2" y="294021"/>
            <a:ext cx="11633181" cy="618691"/>
          </a:xfrm>
        </p:spPr>
        <p:txBody>
          <a:bodyPr/>
          <a:lstStyle/>
          <a:p>
            <a:r>
              <a:rPr lang="en-US" dirty="0"/>
              <a:t>Unified Billing Management and Billing Reconciliation</a:t>
            </a:r>
          </a:p>
        </p:txBody>
      </p:sp>
      <p:cxnSp>
        <p:nvCxnSpPr>
          <p:cNvPr id="36" name="Elbow Connector 35"/>
          <p:cNvCxnSpPr>
            <a:stCxn id="23" idx="2"/>
            <a:endCxn id="49" idx="1"/>
          </p:cNvCxnSpPr>
          <p:nvPr/>
        </p:nvCxnSpPr>
        <p:spPr>
          <a:xfrm rot="16200000" flipH="1">
            <a:off x="1250898" y="2927334"/>
            <a:ext cx="1283146" cy="2241997"/>
          </a:xfrm>
          <a:prstGeom prst="bentConnector2">
            <a:avLst/>
          </a:prstGeom>
          <a:ln w="19050">
            <a:solidFill>
              <a:srgbClr val="82D1CD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0"/>
          <p:cNvSpPr txBox="1">
            <a:spLocks noChangeArrowheads="1"/>
          </p:cNvSpPr>
          <p:nvPr/>
        </p:nvSpPr>
        <p:spPr bwMode="auto">
          <a:xfrm>
            <a:off x="1734485" y="3918575"/>
            <a:ext cx="2185988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12711" indent="-112711" algn="ctr" defTabSz="457189" eaLnBrk="0" hangingPunct="0">
              <a:buFont typeface="Arial" charset="0"/>
              <a:buAutoNum type="arabicPeriod"/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View Estimated Bills</a:t>
            </a:r>
          </a:p>
        </p:txBody>
      </p:sp>
      <p:sp>
        <p:nvSpPr>
          <p:cNvPr id="40" name="TextBox 70"/>
          <p:cNvSpPr txBox="1">
            <a:spLocks noChangeArrowheads="1"/>
          </p:cNvSpPr>
          <p:nvPr/>
        </p:nvSpPr>
        <p:spPr bwMode="auto">
          <a:xfrm>
            <a:off x="1639079" y="1348716"/>
            <a:ext cx="2230439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12711" indent="-112711" defTabSz="457189" eaLnBrk="0" hangingPunct="0">
              <a:buFont typeface="Arial" charset="0"/>
              <a:buChar char="•"/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View of all Customers</a:t>
            </a:r>
          </a:p>
          <a:p>
            <a:pPr marL="112711" indent="-112711" defTabSz="457189" eaLnBrk="0" hangingPunct="0">
              <a:buFont typeface="Arial" charset="0"/>
              <a:buChar char="•"/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View by Account</a:t>
            </a:r>
          </a:p>
          <a:p>
            <a:pPr marL="112711" indent="-112711" defTabSz="457189" eaLnBrk="0" hangingPunct="0">
              <a:buFont typeface="Arial" charset="0"/>
              <a:buChar char="•"/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View by Services</a:t>
            </a:r>
          </a:p>
        </p:txBody>
      </p:sp>
      <p:sp>
        <p:nvSpPr>
          <p:cNvPr id="41" name="TextBox 70"/>
          <p:cNvSpPr txBox="1">
            <a:spLocks noChangeArrowheads="1"/>
          </p:cNvSpPr>
          <p:nvPr/>
        </p:nvSpPr>
        <p:spPr bwMode="auto">
          <a:xfrm>
            <a:off x="4972165" y="3908747"/>
            <a:ext cx="2246312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12711" indent="-112711" algn="ctr" defTabSz="457189" eaLnBrk="0" hangingPunct="0">
              <a:buFont typeface="Arial" charset="0"/>
              <a:buAutoNum type="arabicPeriod" startAt="2"/>
              <a:defRPr/>
            </a:pPr>
            <a:r>
              <a:rPr lang="en-US" altLang="en-US" sz="1200" kern="0">
                <a:solidFill>
                  <a:prstClr val="black"/>
                </a:solidFill>
              </a:rPr>
              <a:t>Billing Automation</a:t>
            </a:r>
          </a:p>
        </p:txBody>
      </p:sp>
      <p:sp>
        <p:nvSpPr>
          <p:cNvPr id="42" name="TextBox 70"/>
          <p:cNvSpPr txBox="1">
            <a:spLocks noChangeArrowheads="1"/>
          </p:cNvSpPr>
          <p:nvPr/>
        </p:nvSpPr>
        <p:spPr bwMode="auto">
          <a:xfrm>
            <a:off x="4962180" y="1422400"/>
            <a:ext cx="2829877" cy="64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12711" indent="-112711" defTabSz="457189" eaLnBrk="0" hangingPunct="0">
              <a:buFont typeface="Arial" charset="0"/>
              <a:buChar char="•"/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Import Bills from Providers</a:t>
            </a:r>
          </a:p>
          <a:p>
            <a:pPr marL="112711" indent="-112711" defTabSz="457189" eaLnBrk="0" hangingPunct="0">
              <a:buFont typeface="Arial" charset="0"/>
              <a:buChar char="•"/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Apply Marketplace Pricing </a:t>
            </a:r>
          </a:p>
          <a:p>
            <a:pPr marL="112711" indent="-112711" defTabSz="457189" eaLnBrk="0" hangingPunct="0">
              <a:buFont typeface="Arial" charset="0"/>
              <a:buChar char="•"/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Update Budgets and Dashboards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52" y="2154021"/>
            <a:ext cx="2715749" cy="1697343"/>
          </a:xfrm>
          <a:prstGeom prst="rect">
            <a:avLst/>
          </a:prstGeom>
          <a:ln>
            <a:solidFill>
              <a:srgbClr val="777677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Hexagon 43"/>
          <p:cNvSpPr/>
          <p:nvPr/>
        </p:nvSpPr>
        <p:spPr>
          <a:xfrm>
            <a:off x="5291209" y="2368927"/>
            <a:ext cx="1717979" cy="1341499"/>
          </a:xfrm>
          <a:prstGeom prst="hexagon">
            <a:avLst/>
          </a:prstGeom>
          <a:solidFill>
            <a:srgbClr val="4178BE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457189" eaLnBrk="0" hangingPunct="0">
              <a:defRPr/>
            </a:pPr>
            <a:r>
              <a:rPr lang="en-US" sz="1200" kern="0" dirty="0">
                <a:solidFill>
                  <a:prstClr val="white"/>
                </a:solidFill>
                <a:latin typeface="Arial"/>
                <a:ea typeface=""/>
                <a:cs typeface=""/>
              </a:rPr>
              <a:t>Reconciliation</a:t>
            </a:r>
          </a:p>
        </p:txBody>
      </p:sp>
      <p:sp>
        <p:nvSpPr>
          <p:cNvPr id="45" name="TextBox 70"/>
          <p:cNvSpPr txBox="1">
            <a:spLocks noChangeArrowheads="1"/>
          </p:cNvSpPr>
          <p:nvPr/>
        </p:nvSpPr>
        <p:spPr bwMode="auto">
          <a:xfrm>
            <a:off x="8171973" y="1422400"/>
            <a:ext cx="2821147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>
            <a:lvl1pPr marL="112713" indent="-112713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12711" indent="-112711" defTabSz="457189" eaLnBrk="0" hangingPunct="0">
              <a:buFont typeface="Arial" charset="0"/>
              <a:buChar char="•"/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Export from the Broker</a:t>
            </a:r>
          </a:p>
          <a:p>
            <a:pPr marL="112711" indent="-112711" defTabSz="457189" eaLnBrk="0" hangingPunct="0">
              <a:buFont typeface="Arial" charset="0"/>
              <a:buChar char="•"/>
              <a:defRPr/>
            </a:pPr>
            <a:r>
              <a:rPr lang="en-US" altLang="en-US" sz="1200" kern="0" dirty="0">
                <a:solidFill>
                  <a:prstClr val="black"/>
                </a:solidFill>
              </a:rPr>
              <a:t>Import into external Financial System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75" y="2118191"/>
            <a:ext cx="2939732" cy="1800384"/>
          </a:xfrm>
          <a:prstGeom prst="rect">
            <a:avLst/>
          </a:prstGeom>
          <a:ln>
            <a:solidFill>
              <a:srgbClr val="777677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70"/>
          <p:cNvSpPr txBox="1">
            <a:spLocks noChangeArrowheads="1"/>
          </p:cNvSpPr>
          <p:nvPr/>
        </p:nvSpPr>
        <p:spPr bwMode="auto">
          <a:xfrm>
            <a:off x="8504369" y="4012196"/>
            <a:ext cx="1943100" cy="27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Font typeface="Arial" charset="0"/>
              <a:buAutoNum type="arabicPeriod" startAt="3"/>
            </a:pPr>
            <a:r>
              <a:rPr lang="en-US" altLang="en-US" sz="1200">
                <a:solidFill>
                  <a:schemeClr val="tx2"/>
                </a:solidFill>
              </a:rPr>
              <a:t>Export Bills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18089" y="2598621"/>
            <a:ext cx="1306768" cy="808139"/>
            <a:chOff x="9335367" y="1372104"/>
            <a:chExt cx="1306768" cy="808139"/>
          </a:xfrm>
        </p:grpSpPr>
        <p:grpSp>
          <p:nvGrpSpPr>
            <p:cNvPr id="22" name="Group 21"/>
            <p:cNvGrpSpPr/>
            <p:nvPr/>
          </p:nvGrpSpPr>
          <p:grpSpPr>
            <a:xfrm>
              <a:off x="9741155" y="1372104"/>
              <a:ext cx="475085" cy="381996"/>
              <a:chOff x="538481" y="1165092"/>
              <a:chExt cx="1355018" cy="1201112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538481" y="1165092"/>
                <a:ext cx="1355018" cy="1201112"/>
                <a:chOff x="309569" y="704848"/>
                <a:chExt cx="1270575" cy="1136495"/>
              </a:xfrm>
            </p:grpSpPr>
            <p:pic>
              <p:nvPicPr>
                <p:cNvPr id="26" name="Picture 25" descr="Screen Shot 2016-12-16 at 10.13.43 AM.png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569" y="704848"/>
                  <a:ext cx="1270575" cy="1136495"/>
                </a:xfrm>
                <a:prstGeom prst="rect">
                  <a:avLst/>
                </a:prstGeom>
              </p:spPr>
            </p:pic>
            <p:sp>
              <p:nvSpPr>
                <p:cNvPr id="27" name="Oval 26"/>
                <p:cNvSpPr/>
                <p:nvPr/>
              </p:nvSpPr>
              <p:spPr>
                <a:xfrm>
                  <a:off x="471605" y="746438"/>
                  <a:ext cx="998420" cy="10101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14377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422" y="1430563"/>
                <a:ext cx="581470" cy="670169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9335367" y="1759487"/>
              <a:ext cx="1306768" cy="42075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/>
                <a:t>Jack</a:t>
              </a:r>
            </a:p>
            <a:p>
              <a:pPr algn="ctr"/>
              <a:r>
                <a:rPr lang="en-US" sz="1067" dirty="0"/>
                <a:t>(Financial Analyst)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09325" y="4476694"/>
            <a:ext cx="6137483" cy="2040556"/>
            <a:chOff x="2968310" y="3137836"/>
            <a:chExt cx="6733955" cy="2374919"/>
          </a:xfrm>
        </p:grpSpPr>
        <p:sp>
          <p:nvSpPr>
            <p:cNvPr id="29" name="bk object 16"/>
            <p:cNvSpPr>
              <a:spLocks/>
            </p:cNvSpPr>
            <p:nvPr/>
          </p:nvSpPr>
          <p:spPr bwMode="auto">
            <a:xfrm>
              <a:off x="2968310" y="3137836"/>
              <a:ext cx="6733955" cy="1133722"/>
            </a:xfrm>
            <a:prstGeom prst="rect">
              <a:avLst/>
            </a:prstGeom>
            <a:solidFill>
              <a:srgbClr val="41D6C3">
                <a:alpha val="75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81280" tIns="81280" rIns="0" bIns="0"/>
            <a:lstStyle/>
            <a:p>
              <a:pPr defTabSz="455447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bk object 17"/>
            <p:cNvSpPr>
              <a:spLocks/>
            </p:cNvSpPr>
            <p:nvPr/>
          </p:nvSpPr>
          <p:spPr bwMode="auto">
            <a:xfrm>
              <a:off x="2968310" y="4264837"/>
              <a:ext cx="6732513" cy="1247918"/>
            </a:xfrm>
            <a:custGeom>
              <a:avLst/>
              <a:gdLst>
                <a:gd name="T0" fmla="*/ 132 w 14733269"/>
                <a:gd name="T1" fmla="*/ 21 h 2355215"/>
                <a:gd name="T2" fmla="*/ 0 w 14733269"/>
                <a:gd name="T3" fmla="*/ 21 h 2355215"/>
                <a:gd name="T4" fmla="*/ 0 w 14733269"/>
                <a:gd name="T5" fmla="*/ 0 h 2355215"/>
                <a:gd name="T6" fmla="*/ 132 w 14733269"/>
                <a:gd name="T7" fmla="*/ 0 h 2355215"/>
                <a:gd name="T8" fmla="*/ 132 w 14733269"/>
                <a:gd name="T9" fmla="*/ 21 h 2355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33269" h="2355215">
                  <a:moveTo>
                    <a:pt x="14733003" y="2354999"/>
                  </a:moveTo>
                  <a:lnTo>
                    <a:pt x="0" y="2354999"/>
                  </a:lnTo>
                  <a:lnTo>
                    <a:pt x="0" y="0"/>
                  </a:lnTo>
                  <a:lnTo>
                    <a:pt x="14733003" y="0"/>
                  </a:lnTo>
                  <a:lnTo>
                    <a:pt x="14733003" y="2354999"/>
                  </a:lnTo>
                  <a:close/>
                </a:path>
              </a:pathLst>
            </a:custGeom>
            <a:solidFill>
              <a:srgbClr val="41D6C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1280" tIns="81280" rIns="0" bIns="0"/>
            <a:lstStyle/>
            <a:p>
              <a:pPr defTabSz="455447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object 10"/>
            <p:cNvSpPr>
              <a:spLocks/>
            </p:cNvSpPr>
            <p:nvPr/>
          </p:nvSpPr>
          <p:spPr bwMode="auto">
            <a:xfrm>
              <a:off x="3082578" y="3594220"/>
              <a:ext cx="6513830" cy="260772"/>
            </a:xfrm>
            <a:prstGeom prst="roundRect">
              <a:avLst>
                <a:gd name="adj" fmla="val 6165"/>
              </a:avLst>
            </a:prstGeom>
            <a:solidFill>
              <a:srgbClr val="01B4A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Orchestration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object 10"/>
            <p:cNvSpPr>
              <a:spLocks/>
            </p:cNvSpPr>
            <p:nvPr/>
          </p:nvSpPr>
          <p:spPr bwMode="auto">
            <a:xfrm>
              <a:off x="3082578" y="3921807"/>
              <a:ext cx="6513830" cy="260772"/>
            </a:xfrm>
            <a:prstGeom prst="roundRect">
              <a:avLst>
                <a:gd name="adj" fmla="val 8265"/>
              </a:avLst>
            </a:prstGeom>
            <a:solidFill>
              <a:srgbClr val="0E938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Operations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123663" y="4314039"/>
              <a:ext cx="978598" cy="1085365"/>
              <a:chOff x="3123663" y="4314039"/>
              <a:chExt cx="978598" cy="1085365"/>
            </a:xfrm>
          </p:grpSpPr>
          <p:sp>
            <p:nvSpPr>
              <p:cNvPr id="60" name="object 5"/>
              <p:cNvSpPr>
                <a:spLocks/>
              </p:cNvSpPr>
              <p:nvPr/>
            </p:nvSpPr>
            <p:spPr bwMode="auto">
              <a:xfrm>
                <a:off x="312366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Traditional 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On-premises IT 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44598" y="5007942"/>
                <a:ext cx="564793" cy="309956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8617809" y="4314039"/>
              <a:ext cx="978598" cy="1085365"/>
              <a:chOff x="8617809" y="4314039"/>
              <a:chExt cx="978598" cy="1085365"/>
            </a:xfrm>
          </p:grpSpPr>
          <p:sp>
            <p:nvSpPr>
              <p:cNvPr id="58" name="object 5"/>
              <p:cNvSpPr>
                <a:spLocks/>
              </p:cNvSpPr>
              <p:nvPr/>
            </p:nvSpPr>
            <p:spPr bwMode="auto">
              <a:xfrm>
                <a:off x="8617809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Other, etc.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9" name="Picture 4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6808" y="4983315"/>
                <a:ext cx="570599" cy="336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4222492" y="4314039"/>
              <a:ext cx="978598" cy="1085365"/>
              <a:chOff x="4212873" y="4314039"/>
              <a:chExt cx="978598" cy="1085365"/>
            </a:xfrm>
          </p:grpSpPr>
          <p:sp>
            <p:nvSpPr>
              <p:cNvPr id="56" name="object 5"/>
              <p:cNvSpPr>
                <a:spLocks/>
              </p:cNvSpPr>
              <p:nvPr/>
            </p:nvSpPr>
            <p:spPr bwMode="auto">
              <a:xfrm>
                <a:off x="421287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Private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85742" y="4926525"/>
                <a:ext cx="589411" cy="384944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5321321" y="4314039"/>
              <a:ext cx="978598" cy="1085365"/>
              <a:chOff x="5311701" y="4314039"/>
              <a:chExt cx="978598" cy="1085365"/>
            </a:xfrm>
          </p:grpSpPr>
          <p:sp>
            <p:nvSpPr>
              <p:cNvPr id="54" name="object 5"/>
              <p:cNvSpPr>
                <a:spLocks/>
              </p:cNvSpPr>
              <p:nvPr/>
            </p:nvSpPr>
            <p:spPr bwMode="auto">
              <a:xfrm>
                <a:off x="5311701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AU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IBM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endParaRPr lang="ja-JP" altLang="en-US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9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61575" y="4884121"/>
                <a:ext cx="437695" cy="468946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7518979" y="4314039"/>
              <a:ext cx="978598" cy="1085365"/>
              <a:chOff x="7509353" y="4314039"/>
              <a:chExt cx="978598" cy="1085365"/>
            </a:xfrm>
          </p:grpSpPr>
          <p:sp>
            <p:nvSpPr>
              <p:cNvPr id="52" name="object 5"/>
              <p:cNvSpPr>
                <a:spLocks/>
              </p:cNvSpPr>
              <p:nvPr/>
            </p:nvSpPr>
            <p:spPr bwMode="auto">
              <a:xfrm>
                <a:off x="7509353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Azure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39409" y="5035951"/>
                <a:ext cx="764594" cy="257164"/>
              </a:xfrm>
              <a:prstGeom prst="rect">
                <a:avLst/>
              </a:prstGeom>
              <a:noFill/>
            </p:spPr>
          </p:pic>
        </p:grpSp>
        <p:grpSp>
          <p:nvGrpSpPr>
            <p:cNvPr id="48" name="Group 47"/>
            <p:cNvGrpSpPr/>
            <p:nvPr/>
          </p:nvGrpSpPr>
          <p:grpSpPr>
            <a:xfrm>
              <a:off x="6420150" y="4314039"/>
              <a:ext cx="978598" cy="1085365"/>
              <a:chOff x="6410537" y="4314039"/>
              <a:chExt cx="978598" cy="1085365"/>
            </a:xfrm>
          </p:grpSpPr>
          <p:sp>
            <p:nvSpPr>
              <p:cNvPr id="50" name="object 5"/>
              <p:cNvSpPr>
                <a:spLocks/>
              </p:cNvSpPr>
              <p:nvPr/>
            </p:nvSpPr>
            <p:spPr bwMode="auto">
              <a:xfrm>
                <a:off x="6410537" y="4314039"/>
                <a:ext cx="978598" cy="1085365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48768" tIns="36576" rIns="0" bIns="0"/>
              <a:lstStyle/>
              <a:p>
                <a:pPr defTabSz="455447">
                  <a:defRPr/>
                </a:pPr>
                <a: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8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8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AWS</a:t>
                </a:r>
                <a:endParaRPr lang="ja-JP" altLang="en-US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23177" y="4989002"/>
                <a:ext cx="728461" cy="329316"/>
              </a:xfrm>
              <a:prstGeom prst="rect">
                <a:avLst/>
              </a:prstGeom>
            </p:spPr>
          </p:pic>
        </p:grpSp>
        <p:sp>
          <p:nvSpPr>
            <p:cNvPr id="49" name="object 13"/>
            <p:cNvSpPr>
              <a:spLocks/>
            </p:cNvSpPr>
            <p:nvPr/>
          </p:nvSpPr>
          <p:spPr bwMode="auto">
            <a:xfrm>
              <a:off x="3082576" y="3253705"/>
              <a:ext cx="6529244" cy="264559"/>
            </a:xfrm>
            <a:prstGeom prst="roundRect">
              <a:avLst>
                <a:gd name="adj" fmla="val 10173"/>
              </a:avLst>
            </a:prstGeom>
            <a:solidFill>
              <a:srgbClr val="0E9381"/>
            </a:solidFill>
            <a:ln>
              <a:noFill/>
            </a:ln>
          </p:spPr>
          <p:txBody>
            <a:bodyPr lIns="81280" tIns="0" rIns="0" bIns="0" anchor="ctr"/>
            <a:lstStyle/>
            <a:p>
              <a:pPr defTabSz="455447">
                <a:defRPr/>
              </a:pPr>
              <a:r>
                <a:rPr lang="en-US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Brokerage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59863" y="782440"/>
            <a:ext cx="5216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1">
                    <a:lumMod val="50000"/>
                  </a:schemeClr>
                </a:solidFill>
              </a:rPr>
              <a:t>Broker Finance Application is a Roadmap Item for 2018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70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2" y="294021"/>
            <a:ext cx="11633181" cy="618691"/>
          </a:xfrm>
        </p:spPr>
        <p:txBody>
          <a:bodyPr/>
          <a:lstStyle/>
          <a:p>
            <a:r>
              <a:rPr lang="en-US" dirty="0" smtClean="0"/>
              <a:t>IBM Cloud Deployment Services</a:t>
            </a:r>
            <a:endParaRPr lang="en-US" dirty="0"/>
          </a:p>
        </p:txBody>
      </p:sp>
      <p:sp>
        <p:nvSpPr>
          <p:cNvPr id="63" name="bk object 16"/>
          <p:cNvSpPr>
            <a:spLocks/>
          </p:cNvSpPr>
          <p:nvPr/>
        </p:nvSpPr>
        <p:spPr bwMode="auto">
          <a:xfrm>
            <a:off x="1838418" y="2209078"/>
            <a:ext cx="6188419" cy="2849341"/>
          </a:xfrm>
          <a:prstGeom prst="rect">
            <a:avLst/>
          </a:prstGeom>
          <a:solidFill>
            <a:srgbClr val="41D6C3">
              <a:alpha val="75000"/>
            </a:srgbClr>
          </a:solidFill>
          <a:ln w="9525">
            <a:noFill/>
            <a:round/>
            <a:headEnd/>
            <a:tailEnd/>
          </a:ln>
          <a:extLst/>
        </p:spPr>
        <p:txBody>
          <a:bodyPr lIns="81280" tIns="81280" rIns="0" bIns="0"/>
          <a:lstStyle/>
          <a:p>
            <a:pPr defTabSz="455447">
              <a:defRPr/>
            </a:pPr>
            <a:endParaRPr lang="ja-JP" altLang="en-US" sz="1200" dirty="0">
              <a:solidFill>
                <a:srgbClr val="1E1E1E">
                  <a:lumMod val="75000"/>
                  <a:lumOff val="25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bk object 17"/>
          <p:cNvSpPr>
            <a:spLocks/>
          </p:cNvSpPr>
          <p:nvPr/>
        </p:nvSpPr>
        <p:spPr bwMode="auto">
          <a:xfrm>
            <a:off x="1838418" y="5052643"/>
            <a:ext cx="6188419" cy="1072224"/>
          </a:xfrm>
          <a:custGeom>
            <a:avLst/>
            <a:gdLst>
              <a:gd name="T0" fmla="*/ 132 w 14733269"/>
              <a:gd name="T1" fmla="*/ 21 h 2355215"/>
              <a:gd name="T2" fmla="*/ 0 w 14733269"/>
              <a:gd name="T3" fmla="*/ 21 h 2355215"/>
              <a:gd name="T4" fmla="*/ 0 w 14733269"/>
              <a:gd name="T5" fmla="*/ 0 h 2355215"/>
              <a:gd name="T6" fmla="*/ 132 w 14733269"/>
              <a:gd name="T7" fmla="*/ 0 h 2355215"/>
              <a:gd name="T8" fmla="*/ 132 w 14733269"/>
              <a:gd name="T9" fmla="*/ 21 h 23552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733269" h="2355215">
                <a:moveTo>
                  <a:pt x="14733003" y="2354999"/>
                </a:moveTo>
                <a:lnTo>
                  <a:pt x="0" y="2354999"/>
                </a:lnTo>
                <a:lnTo>
                  <a:pt x="0" y="0"/>
                </a:lnTo>
                <a:lnTo>
                  <a:pt x="14733003" y="0"/>
                </a:lnTo>
                <a:lnTo>
                  <a:pt x="14733003" y="2354999"/>
                </a:lnTo>
                <a:close/>
              </a:path>
            </a:pathLst>
          </a:custGeom>
          <a:solidFill>
            <a:srgbClr val="41D6C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280" tIns="81280" rIns="0" bIns="0"/>
          <a:lstStyle/>
          <a:p>
            <a:pPr defTabSz="455447">
              <a:defRPr/>
            </a:pPr>
            <a:endParaRPr lang="ja-JP" altLang="en-US" sz="1200" dirty="0">
              <a:solidFill>
                <a:srgbClr val="1E1E1E">
                  <a:lumMod val="75000"/>
                  <a:lumOff val="25000"/>
                </a:srgb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object 10"/>
          <p:cNvSpPr>
            <a:spLocks/>
          </p:cNvSpPr>
          <p:nvPr/>
        </p:nvSpPr>
        <p:spPr bwMode="auto">
          <a:xfrm>
            <a:off x="1965517" y="4768725"/>
            <a:ext cx="5945299" cy="211845"/>
          </a:xfrm>
          <a:prstGeom prst="roundRect">
            <a:avLst>
              <a:gd name="adj" fmla="val 8265"/>
            </a:avLst>
          </a:prstGeom>
          <a:solidFill>
            <a:srgbClr val="0E9381"/>
          </a:solidFill>
          <a:ln>
            <a:noFill/>
          </a:ln>
          <a:extLst/>
        </p:spPr>
        <p:txBody>
          <a:bodyPr lIns="81280" tIns="0" rIns="0" bIns="0" anchor="ctr"/>
          <a:lstStyle/>
          <a:p>
            <a:pPr defTabSz="455447">
              <a:defRPr/>
            </a:pPr>
            <a:r>
              <a:rPr lang="en-US" altLang="ja-JP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Operations</a:t>
            </a:r>
            <a:endParaRPr lang="ja-JP" altLang="en-US" sz="1067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013643" y="5118459"/>
            <a:ext cx="891917" cy="932557"/>
            <a:chOff x="3123663" y="4314039"/>
            <a:chExt cx="978598" cy="1085365"/>
          </a:xfrm>
        </p:grpSpPr>
        <p:sp>
          <p:nvSpPr>
            <p:cNvPr id="84" name="object 5"/>
            <p:cNvSpPr>
              <a:spLocks/>
            </p:cNvSpPr>
            <p:nvPr/>
          </p:nvSpPr>
          <p:spPr bwMode="auto">
            <a:xfrm>
              <a:off x="3123663" y="4314039"/>
              <a:ext cx="978598" cy="1085365"/>
            </a:xfrm>
            <a:prstGeom prst="roundRect">
              <a:avLst>
                <a:gd name="adj" fmla="val 3732"/>
              </a:avLst>
            </a:prstGeom>
            <a:solidFill>
              <a:srgbClr val="FFFFFF">
                <a:alpha val="9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48768" tIns="36576" rIns="0" bIns="0"/>
            <a:lstStyle/>
            <a:p>
              <a:pPr defTabSz="455447">
                <a:defRPr/>
              </a:pP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Traditional </a:t>
              </a:r>
              <a:b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On-premises IT </a:t>
              </a:r>
              <a:b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Client-based</a:t>
              </a:r>
              <a:endParaRPr lang="ja-JP" altLang="en-US" sz="800" i="1" dirty="0">
                <a:solidFill>
                  <a:srgbClr val="1E1E1E">
                    <a:lumMod val="50000"/>
                    <a:lumOff val="50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4598" y="5007942"/>
              <a:ext cx="564793" cy="309956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7018899" y="5094918"/>
            <a:ext cx="891917" cy="932557"/>
            <a:chOff x="8617809" y="4314039"/>
            <a:chExt cx="978598" cy="1085365"/>
          </a:xfrm>
        </p:grpSpPr>
        <p:sp>
          <p:nvSpPr>
            <p:cNvPr id="82" name="object 5"/>
            <p:cNvSpPr>
              <a:spLocks/>
            </p:cNvSpPr>
            <p:nvPr/>
          </p:nvSpPr>
          <p:spPr bwMode="auto">
            <a:xfrm>
              <a:off x="8617809" y="4314039"/>
              <a:ext cx="978598" cy="1085365"/>
            </a:xfrm>
            <a:prstGeom prst="roundRect">
              <a:avLst>
                <a:gd name="adj" fmla="val 3732"/>
              </a:avLst>
            </a:prstGeom>
            <a:solidFill>
              <a:srgbClr val="FFFFFF">
                <a:alpha val="9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48768" tIns="36576" rIns="0" bIns="0"/>
            <a:lstStyle/>
            <a:p>
              <a:pPr defTabSz="455447">
                <a:defRPr/>
              </a:pP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Public Cloud</a:t>
              </a:r>
              <a:b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Other, etc.</a:t>
              </a:r>
              <a:endParaRPr lang="ja-JP" altLang="en-US" sz="800" i="1" dirty="0">
                <a:solidFill>
                  <a:srgbClr val="1E1E1E">
                    <a:lumMod val="50000"/>
                    <a:lumOff val="50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83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6808" y="4983315"/>
              <a:ext cx="570599" cy="336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3012906" y="5094918"/>
            <a:ext cx="891917" cy="932557"/>
            <a:chOff x="4212873" y="4314039"/>
            <a:chExt cx="978598" cy="1085365"/>
          </a:xfrm>
        </p:grpSpPr>
        <p:sp>
          <p:nvSpPr>
            <p:cNvPr id="80" name="object 5"/>
            <p:cNvSpPr>
              <a:spLocks/>
            </p:cNvSpPr>
            <p:nvPr/>
          </p:nvSpPr>
          <p:spPr bwMode="auto">
            <a:xfrm>
              <a:off x="4212873" y="4314039"/>
              <a:ext cx="978598" cy="1085365"/>
            </a:xfrm>
            <a:prstGeom prst="roundRect">
              <a:avLst>
                <a:gd name="adj" fmla="val 3732"/>
              </a:avLst>
            </a:prstGeom>
            <a:solidFill>
              <a:srgbClr val="FFFFFF">
                <a:alpha val="9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48768" tIns="36576" rIns="0" bIns="0"/>
            <a:lstStyle/>
            <a:p>
              <a:pPr defTabSz="455447">
                <a:defRPr/>
              </a:pP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Private Cloud</a:t>
              </a:r>
              <a:b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Client-based</a:t>
              </a:r>
              <a:endParaRPr lang="ja-JP" altLang="en-US" sz="800" i="1" dirty="0">
                <a:solidFill>
                  <a:srgbClr val="1E1E1E">
                    <a:lumMod val="50000"/>
                    <a:lumOff val="50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5742" y="4926525"/>
              <a:ext cx="589411" cy="384944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4014405" y="5094918"/>
            <a:ext cx="891917" cy="932557"/>
            <a:chOff x="5311701" y="4314039"/>
            <a:chExt cx="978598" cy="1085365"/>
          </a:xfrm>
        </p:grpSpPr>
        <p:sp>
          <p:nvSpPr>
            <p:cNvPr id="78" name="object 5"/>
            <p:cNvSpPr>
              <a:spLocks/>
            </p:cNvSpPr>
            <p:nvPr/>
          </p:nvSpPr>
          <p:spPr bwMode="auto">
            <a:xfrm>
              <a:off x="5311701" y="4314039"/>
              <a:ext cx="978598" cy="1085365"/>
            </a:xfrm>
            <a:prstGeom prst="roundRect">
              <a:avLst>
                <a:gd name="adj" fmla="val 3732"/>
              </a:avLst>
            </a:prstGeom>
            <a:solidFill>
              <a:srgbClr val="FFFFFF">
                <a:alpha val="9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48768" tIns="36576" rIns="0" bIns="0"/>
            <a:lstStyle/>
            <a:p>
              <a:pPr defTabSz="455447">
                <a:defRPr/>
              </a:pP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Public Cloud</a:t>
              </a:r>
              <a:b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AU" altLang="ja-JP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IBM</a:t>
              </a:r>
              <a:endParaRPr lang="ja-JP" altLang="en-US" sz="800" i="1" dirty="0">
                <a:solidFill>
                  <a:srgbClr val="1E1E1E">
                    <a:lumMod val="50000"/>
                    <a:lumOff val="50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455447">
                <a:defRPr/>
              </a:pP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endParaRPr lang="ja-JP" altLang="en-US" sz="800" dirty="0">
                <a:solidFill>
                  <a:srgbClr val="44546A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61575" y="4884121"/>
              <a:ext cx="437695" cy="468946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6017401" y="5094918"/>
            <a:ext cx="891917" cy="932557"/>
            <a:chOff x="7509353" y="4314039"/>
            <a:chExt cx="978598" cy="1085365"/>
          </a:xfrm>
        </p:grpSpPr>
        <p:sp>
          <p:nvSpPr>
            <p:cNvPr id="76" name="object 5"/>
            <p:cNvSpPr>
              <a:spLocks/>
            </p:cNvSpPr>
            <p:nvPr/>
          </p:nvSpPr>
          <p:spPr bwMode="auto">
            <a:xfrm>
              <a:off x="7509353" y="4314039"/>
              <a:ext cx="978598" cy="1085365"/>
            </a:xfrm>
            <a:prstGeom prst="roundRect">
              <a:avLst>
                <a:gd name="adj" fmla="val 3732"/>
              </a:avLst>
            </a:prstGeom>
            <a:solidFill>
              <a:srgbClr val="FFFFFF">
                <a:alpha val="9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48768" tIns="36576" rIns="0" bIns="0"/>
            <a:lstStyle/>
            <a:p>
              <a:pPr defTabSz="455447">
                <a:defRPr/>
              </a:pP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Public Cloud</a:t>
              </a:r>
              <a:b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Azure</a:t>
              </a:r>
              <a:endParaRPr lang="ja-JP" altLang="en-US" sz="800" i="1" dirty="0">
                <a:solidFill>
                  <a:srgbClr val="1E1E1E">
                    <a:lumMod val="50000"/>
                    <a:lumOff val="50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9409" y="5035951"/>
              <a:ext cx="764594" cy="257164"/>
            </a:xfrm>
            <a:prstGeom prst="rect">
              <a:avLst/>
            </a:prstGeom>
            <a:noFill/>
          </p:spPr>
        </p:pic>
      </p:grpSp>
      <p:grpSp>
        <p:nvGrpSpPr>
          <p:cNvPr id="72" name="Group 71"/>
          <p:cNvGrpSpPr/>
          <p:nvPr/>
        </p:nvGrpSpPr>
        <p:grpSpPr>
          <a:xfrm>
            <a:off x="5015902" y="5094918"/>
            <a:ext cx="891917" cy="932557"/>
            <a:chOff x="6410537" y="4314039"/>
            <a:chExt cx="978598" cy="1085365"/>
          </a:xfrm>
        </p:grpSpPr>
        <p:sp>
          <p:nvSpPr>
            <p:cNvPr id="74" name="object 5"/>
            <p:cNvSpPr>
              <a:spLocks/>
            </p:cNvSpPr>
            <p:nvPr/>
          </p:nvSpPr>
          <p:spPr bwMode="auto">
            <a:xfrm>
              <a:off x="6410537" y="4314039"/>
              <a:ext cx="978598" cy="1085365"/>
            </a:xfrm>
            <a:prstGeom prst="roundRect">
              <a:avLst>
                <a:gd name="adj" fmla="val 3732"/>
              </a:avLst>
            </a:prstGeom>
            <a:solidFill>
              <a:srgbClr val="FFFFFF">
                <a:alpha val="9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48768" tIns="36576" rIns="0" bIns="0"/>
            <a:lstStyle/>
            <a:p>
              <a:pPr defTabSz="455447">
                <a:defRPr/>
              </a:pP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Public Cloud</a:t>
              </a:r>
              <a:b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AWS</a:t>
              </a:r>
              <a:endParaRPr lang="ja-JP" altLang="en-US" sz="800" i="1" dirty="0">
                <a:solidFill>
                  <a:srgbClr val="1E1E1E">
                    <a:lumMod val="50000"/>
                    <a:lumOff val="50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177" y="4989002"/>
              <a:ext cx="728461" cy="329316"/>
            </a:xfrm>
            <a:prstGeom prst="rect">
              <a:avLst/>
            </a:prstGeom>
          </p:spPr>
        </p:pic>
      </p:grpSp>
      <p:sp>
        <p:nvSpPr>
          <p:cNvPr id="73" name="object 13"/>
          <p:cNvSpPr>
            <a:spLocks/>
          </p:cNvSpPr>
          <p:nvPr/>
        </p:nvSpPr>
        <p:spPr bwMode="auto">
          <a:xfrm>
            <a:off x="1984619" y="2364535"/>
            <a:ext cx="5926198" cy="250400"/>
          </a:xfrm>
          <a:prstGeom prst="roundRect">
            <a:avLst>
              <a:gd name="adj" fmla="val 10173"/>
            </a:avLst>
          </a:prstGeom>
          <a:solidFill>
            <a:srgbClr val="0E9381"/>
          </a:solidFill>
          <a:ln>
            <a:noFill/>
          </a:ln>
        </p:spPr>
        <p:txBody>
          <a:bodyPr lIns="81280" tIns="0" rIns="0" bIns="0" anchor="ctr"/>
          <a:lstStyle/>
          <a:p>
            <a:pPr defTabSz="455447">
              <a:defRPr/>
            </a:pPr>
            <a:r>
              <a:rPr 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Brokerage</a:t>
            </a:r>
          </a:p>
        </p:txBody>
      </p:sp>
      <p:sp>
        <p:nvSpPr>
          <p:cNvPr id="65" name="object 10"/>
          <p:cNvSpPr>
            <a:spLocks/>
          </p:cNvSpPr>
          <p:nvPr/>
        </p:nvSpPr>
        <p:spPr bwMode="auto">
          <a:xfrm>
            <a:off x="1965515" y="2712327"/>
            <a:ext cx="5945301" cy="1987585"/>
          </a:xfrm>
          <a:prstGeom prst="roundRect">
            <a:avLst>
              <a:gd name="adj" fmla="val 6165"/>
            </a:avLst>
          </a:prstGeom>
          <a:solidFill>
            <a:srgbClr val="01B4A1"/>
          </a:solidFill>
          <a:ln>
            <a:noFill/>
          </a:ln>
          <a:extLst/>
        </p:spPr>
        <p:txBody>
          <a:bodyPr lIns="81280" tIns="0" rIns="0" bIns="0" anchor="ctr"/>
          <a:lstStyle/>
          <a:p>
            <a:pPr defTabSz="455447">
              <a:defRPr/>
            </a:pPr>
            <a:r>
              <a:rPr lang="en-US" altLang="ja-JP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Orchestration</a:t>
            </a:r>
            <a:endParaRPr lang="ja-JP" altLang="en-US" sz="1067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8" name="object 10"/>
          <p:cNvSpPr>
            <a:spLocks/>
          </p:cNvSpPr>
          <p:nvPr/>
        </p:nvSpPr>
        <p:spPr bwMode="auto">
          <a:xfrm>
            <a:off x="2964065" y="3841957"/>
            <a:ext cx="2051837" cy="687532"/>
          </a:xfrm>
          <a:prstGeom prst="roundRect">
            <a:avLst>
              <a:gd name="adj" fmla="val 6165"/>
            </a:avLst>
          </a:prstGeom>
          <a:solidFill>
            <a:srgbClr val="01B4A1"/>
          </a:solidFill>
          <a:ln>
            <a:solidFill>
              <a:schemeClr val="bg1"/>
            </a:solidFill>
          </a:ln>
          <a:extLst/>
        </p:spPr>
        <p:txBody>
          <a:bodyPr lIns="81280" tIns="0" rIns="0" bIns="0" anchor="t"/>
          <a:lstStyle/>
          <a:p>
            <a:pPr algn="ctr" defTabSz="455447">
              <a:defRPr/>
            </a:pPr>
            <a:endParaRPr lang="en-US" altLang="ja-JP" sz="667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455447">
              <a:defRPr/>
            </a:pPr>
            <a:r>
              <a:rPr lang="en-US" altLang="ja-JP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Software Configuration Management</a:t>
            </a:r>
            <a:endParaRPr lang="ja-JP" altLang="en-US" sz="1067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9" name="object 10"/>
          <p:cNvSpPr>
            <a:spLocks/>
          </p:cNvSpPr>
          <p:nvPr/>
        </p:nvSpPr>
        <p:spPr bwMode="auto">
          <a:xfrm>
            <a:off x="5163293" y="3845887"/>
            <a:ext cx="2606439" cy="687532"/>
          </a:xfrm>
          <a:prstGeom prst="roundRect">
            <a:avLst>
              <a:gd name="adj" fmla="val 6165"/>
            </a:avLst>
          </a:prstGeom>
          <a:solidFill>
            <a:srgbClr val="01B4A1"/>
          </a:solidFill>
          <a:ln>
            <a:solidFill>
              <a:schemeClr val="bg1"/>
            </a:solidFill>
          </a:ln>
          <a:extLst/>
        </p:spPr>
        <p:txBody>
          <a:bodyPr lIns="81280" tIns="0" rIns="0" bIns="0" anchor="t"/>
          <a:lstStyle/>
          <a:p>
            <a:pPr algn="ctr" defTabSz="455447">
              <a:defRPr/>
            </a:pPr>
            <a:endParaRPr lang="en-US" altLang="ja-JP" sz="667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455447">
              <a:defRPr/>
            </a:pPr>
            <a:r>
              <a:rPr lang="en-US" altLang="ja-JP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Workflow Orchestration</a:t>
            </a:r>
            <a:endParaRPr lang="ja-JP" altLang="en-US" sz="1067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0" name="object 10"/>
          <p:cNvSpPr>
            <a:spLocks/>
          </p:cNvSpPr>
          <p:nvPr/>
        </p:nvSpPr>
        <p:spPr bwMode="auto">
          <a:xfrm>
            <a:off x="2964065" y="2907413"/>
            <a:ext cx="4805667" cy="687532"/>
          </a:xfrm>
          <a:prstGeom prst="roundRect">
            <a:avLst>
              <a:gd name="adj" fmla="val 6165"/>
            </a:avLst>
          </a:prstGeom>
          <a:solidFill>
            <a:srgbClr val="01B4A1"/>
          </a:solidFill>
          <a:ln>
            <a:solidFill>
              <a:schemeClr val="bg1"/>
            </a:solidFill>
          </a:ln>
          <a:extLst/>
        </p:spPr>
        <p:txBody>
          <a:bodyPr lIns="81280" tIns="0" rIns="0" bIns="0" anchor="t"/>
          <a:lstStyle/>
          <a:p>
            <a:pPr algn="ctr" defTabSz="455447">
              <a:defRPr/>
            </a:pPr>
            <a:endParaRPr lang="en-US" altLang="ja-JP" sz="667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455447">
              <a:defRPr/>
            </a:pPr>
            <a:r>
              <a:rPr lang="en-US" altLang="ja-JP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Pattern (Blueprints)</a:t>
            </a:r>
            <a:endParaRPr lang="ja-JP" altLang="en-US" sz="1067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8" name="Picture 4" descr="mage result for vrealize orchestrator ic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54" b="95445"/>
          <a:stretch/>
        </p:blipFill>
        <p:spPr bwMode="auto">
          <a:xfrm>
            <a:off x="5430139" y="4208314"/>
            <a:ext cx="2180173" cy="2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vrealize automation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" t="-1" r="74294" b="94481"/>
          <a:stretch/>
        </p:blipFill>
        <p:spPr bwMode="auto">
          <a:xfrm>
            <a:off x="4526920" y="3260005"/>
            <a:ext cx="2297776" cy="26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Chef automat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872" y="4237711"/>
            <a:ext cx="671629" cy="24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ge result for terraform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465" y="2970173"/>
            <a:ext cx="1247397" cy="57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mage result for DevOp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61" y="3313166"/>
            <a:ext cx="970841" cy="4934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ight Arrow 91"/>
          <p:cNvSpPr/>
          <p:nvPr/>
        </p:nvSpPr>
        <p:spPr bwMode="auto">
          <a:xfrm>
            <a:off x="493932" y="3842867"/>
            <a:ext cx="1095901" cy="648211"/>
          </a:xfrm>
          <a:prstGeom prst="rightArrow">
            <a:avLst>
              <a:gd name="adj1" fmla="val 50000"/>
              <a:gd name="adj2" fmla="val 4827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40"/>
            <a:r>
              <a:rPr lang="en-US" sz="1067" dirty="0">
                <a:solidFill>
                  <a:srgbClr val="44546A"/>
                </a:solidFill>
                <a:latin typeface="Arial" charset="0"/>
              </a:rPr>
              <a:t>Pattern Factory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250392" y="2473549"/>
            <a:ext cx="1410964" cy="777759"/>
            <a:chOff x="1077499" y="1184841"/>
            <a:chExt cx="1058223" cy="583319"/>
          </a:xfrm>
        </p:grpSpPr>
        <p:pic>
          <p:nvPicPr>
            <p:cNvPr id="94" name="Picture 93" descr="Screen Shot 2016-12-16 at 10.13.43 AM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476" y="1184841"/>
              <a:ext cx="315431" cy="282145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1077499" y="1452593"/>
              <a:ext cx="1058223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Carl</a:t>
              </a:r>
            </a:p>
            <a:p>
              <a:pPr algn="ctr"/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(Content Developer)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873203" y="1167666"/>
            <a:ext cx="1337226" cy="809537"/>
            <a:chOff x="85669" y="4130565"/>
            <a:chExt cx="1002919" cy="607153"/>
          </a:xfrm>
        </p:grpSpPr>
        <p:pic>
          <p:nvPicPr>
            <p:cNvPr id="97" name="Picture 96" descr="Screen Shot 2016-12-16 at 10.17.00 AM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11" y="4130565"/>
              <a:ext cx="329909" cy="291586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85669" y="4422151"/>
              <a:ext cx="1002919" cy="31556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067" b="1" dirty="0">
                  <a:solidFill>
                    <a:srgbClr val="000000"/>
                  </a:solidFill>
                  <a:latin typeface="Arial"/>
                </a:rPr>
                <a:t>Sandy</a:t>
              </a:r>
            </a:p>
            <a:p>
              <a:pPr algn="ctr"/>
              <a:r>
                <a:rPr lang="en-US" sz="1067" dirty="0">
                  <a:solidFill>
                    <a:srgbClr val="000000"/>
                  </a:solidFill>
                  <a:latin typeface="Arial"/>
                </a:rPr>
                <a:t>(Solution Architect)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3501019" y="939604"/>
            <a:ext cx="8082616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67" i="1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A fully managed </a:t>
            </a:r>
            <a:r>
              <a:rPr lang="en-US" sz="1867" b="1" i="1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orchestration</a:t>
            </a:r>
            <a:r>
              <a:rPr lang="en-US" sz="1867" i="1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 and </a:t>
            </a:r>
            <a:r>
              <a:rPr lang="en-US" sz="1867" b="1" i="1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automation</a:t>
            </a:r>
            <a:r>
              <a:rPr lang="en-US" sz="1867" i="1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 platform powered by enterprise-ready </a:t>
            </a:r>
            <a:r>
              <a:rPr lang="en-US" sz="1867" b="1" i="1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standard blueprints </a:t>
            </a:r>
            <a:r>
              <a:rPr lang="en-US" sz="1867" i="1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encapsulating managed services and integrated with enterprise IT-as-a-Service (</a:t>
            </a:r>
            <a:r>
              <a:rPr lang="en-US" sz="1867" i="1" dirty="0" err="1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ITaaS</a:t>
            </a:r>
            <a:r>
              <a:rPr lang="en-US" sz="1867" i="1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) capabilities...</a:t>
            </a:r>
            <a:endParaRPr lang="en-US" sz="1867" i="1" dirty="0">
              <a:solidFill>
                <a:schemeClr val="accent4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275422" y="2981555"/>
            <a:ext cx="31814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125" indent="-238125">
              <a:buFont typeface="Arial" charset="0"/>
              <a:buChar char="•"/>
            </a:pPr>
            <a:r>
              <a:rPr lang="en-US" sz="1600" dirty="0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Support for </a:t>
            </a:r>
            <a:r>
              <a:rPr lang="en-US" sz="1600" b="1" i="1" dirty="0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ICP/CAM</a:t>
            </a:r>
            <a:endParaRPr lang="en-US" sz="1600" b="1" i="1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  <a:p>
            <a:pPr marL="238125"/>
            <a:r>
              <a:rPr lang="en-US" sz="1600" dirty="0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(IBM Lead With Solution)</a:t>
            </a:r>
          </a:p>
          <a:p>
            <a:pPr marL="238125" indent="-238125">
              <a:buFont typeface="Arial" charset="0"/>
              <a:buChar char="•"/>
            </a:pPr>
            <a:endParaRPr lang="en-US" sz="1600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  <a:p>
            <a:pPr marL="238125" indent="-238125">
              <a:buFont typeface="Arial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Support for </a:t>
            </a:r>
            <a:r>
              <a:rPr lang="en-US" sz="1600" b="1" i="1" dirty="0" err="1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rPr>
              <a:t>vRealize</a:t>
            </a:r>
            <a:endParaRPr lang="en-US" sz="1600" b="1" i="1" dirty="0">
              <a:solidFill>
                <a:schemeClr val="accent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145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86821" y="3079556"/>
            <a:ext cx="2543776" cy="943848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462909" eaLnBrk="0" hangingPunct="0">
              <a:defRPr/>
            </a:pPr>
            <a:r>
              <a:rPr lang="en-US" sz="1300" b="1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Kubernetes Containers and Cloud Foundry </a:t>
            </a:r>
            <a:r>
              <a:rPr lang="en-US" sz="13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are the key abstraction shared between Public and Private Cloud</a:t>
            </a:r>
            <a:endParaRPr lang="en-US" sz="1200" kern="0" dirty="0">
              <a:solidFill>
                <a:prstClr val="black"/>
              </a:solidFill>
              <a:latin typeface="Calibri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59544" y="4778495"/>
            <a:ext cx="1750731" cy="604965"/>
          </a:xfrm>
          <a:prstGeom prst="rect">
            <a:avLst/>
          </a:prstGeom>
          <a:gradFill rotWithShape="1">
            <a:gsLst>
              <a:gs pos="100000">
                <a:srgbClr val="1F497D"/>
              </a:gs>
              <a:gs pos="100000">
                <a:srgbClr val="00B0F0"/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121914" tIns="60957" rIns="121914" bIns="60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5312"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  <a:sym typeface="Arial"/>
              </a:rPr>
              <a:t>IBM Cloud private</a:t>
            </a:r>
          </a:p>
        </p:txBody>
      </p:sp>
      <p:sp>
        <p:nvSpPr>
          <p:cNvPr id="7" name="Rectangle 6"/>
          <p:cNvSpPr/>
          <p:nvPr/>
        </p:nvSpPr>
        <p:spPr>
          <a:xfrm>
            <a:off x="7297646" y="1794768"/>
            <a:ext cx="1626065" cy="1611667"/>
          </a:xfrm>
          <a:prstGeom prst="rect">
            <a:avLst/>
          </a:prstGeom>
          <a:gradFill rotWithShape="1">
            <a:gsLst>
              <a:gs pos="0">
                <a:srgbClr val="0066CC"/>
              </a:gs>
              <a:gs pos="100000">
                <a:srgbClr val="4F81BD">
                  <a:shade val="93000"/>
                  <a:satMod val="130000"/>
                </a:srgbClr>
              </a:gs>
              <a:gs pos="99000">
                <a:srgbClr val="00B0F0"/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121914" tIns="60957" rIns="121914" bIns="60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5312"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  <a:sym typeface="Arial"/>
              </a:rPr>
              <a:t>IBM </a:t>
            </a:r>
          </a:p>
          <a:p>
            <a:pPr algn="ctr" defTabSz="975312"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  <a:sym typeface="Arial"/>
              </a:rPr>
              <a:t>Public Cloud</a:t>
            </a:r>
          </a:p>
          <a:p>
            <a:pPr algn="ctr" defTabSz="975312">
              <a:defRPr/>
            </a:pPr>
            <a:endParaRPr lang="en-US" sz="1500" kern="0" dirty="0">
              <a:solidFill>
                <a:srgbClr val="FFFFFF"/>
              </a:solidFill>
              <a:latin typeface="Calibri"/>
              <a:sym typeface="Arial"/>
            </a:endParaRPr>
          </a:p>
          <a:p>
            <a:pPr algn="ctr" defTabSz="975312">
              <a:defRPr/>
            </a:pPr>
            <a:endParaRPr lang="en-US" sz="1500" kern="0" dirty="0">
              <a:solidFill>
                <a:srgbClr val="FFFFFF"/>
              </a:solidFill>
              <a:latin typeface="Calibri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41599" y="2793736"/>
            <a:ext cx="1338156" cy="397017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21914" tIns="60957" rIns="121914" bIns="60957" rtlCol="0" anchor="ctr"/>
          <a:lstStyle/>
          <a:p>
            <a:pPr algn="ctr" defTabSz="975312">
              <a:defRPr/>
            </a:pPr>
            <a:r>
              <a:rPr lang="en-US" sz="1300" kern="0">
                <a:solidFill>
                  <a:srgbClr val="FFFFFF"/>
                </a:solidFill>
                <a:latin typeface="Calibri"/>
                <a:sym typeface="Arial"/>
              </a:rPr>
              <a:t>Virtual Private</a:t>
            </a:r>
          </a:p>
        </p:txBody>
      </p:sp>
      <p:sp>
        <p:nvSpPr>
          <p:cNvPr id="9" name="Rectangle 8"/>
          <p:cNvSpPr/>
          <p:nvPr/>
        </p:nvSpPr>
        <p:spPr>
          <a:xfrm>
            <a:off x="1744105" y="1742139"/>
            <a:ext cx="1626065" cy="745844"/>
          </a:xfrm>
          <a:prstGeom prst="rect">
            <a:avLst/>
          </a:prstGeom>
          <a:gradFill rotWithShape="1">
            <a:gsLst>
              <a:gs pos="0">
                <a:srgbClr val="0066CC"/>
              </a:gs>
              <a:gs pos="100000">
                <a:srgbClr val="4F81BD">
                  <a:shade val="93000"/>
                  <a:satMod val="130000"/>
                </a:srgbClr>
              </a:gs>
              <a:gs pos="99000">
                <a:srgbClr val="00B0F0"/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121914" tIns="60957" rIns="121914" bIns="60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5312"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  <a:sym typeface="Arial"/>
              </a:rPr>
              <a:t>IBM </a:t>
            </a:r>
            <a:r>
              <a:rPr lang="en-US" sz="1500" kern="0" dirty="0" err="1">
                <a:solidFill>
                  <a:srgbClr val="FFFFFF"/>
                </a:solidFill>
                <a:latin typeface="Calibri"/>
                <a:sym typeface="Arial"/>
              </a:rPr>
              <a:t>Bluemix</a:t>
            </a:r>
            <a:r>
              <a:rPr lang="en-US" sz="1500" kern="0" dirty="0">
                <a:solidFill>
                  <a:srgbClr val="FFFFFF"/>
                </a:solidFill>
                <a:latin typeface="Calibri"/>
                <a:sym typeface="Arial"/>
              </a:rPr>
              <a:t> Shared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44105" y="2619322"/>
            <a:ext cx="1626065" cy="745844"/>
          </a:xfrm>
          <a:prstGeom prst="rect">
            <a:avLst/>
          </a:prstGeom>
          <a:gradFill rotWithShape="1">
            <a:gsLst>
              <a:gs pos="0">
                <a:srgbClr val="0066CC"/>
              </a:gs>
              <a:gs pos="100000">
                <a:srgbClr val="4F81BD">
                  <a:shade val="93000"/>
                  <a:satMod val="130000"/>
                </a:srgbClr>
              </a:gs>
              <a:gs pos="99000">
                <a:srgbClr val="00B0F0"/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121914" tIns="60957" rIns="121914" bIns="60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5312"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  <a:sym typeface="Arial"/>
              </a:rPr>
              <a:t>IBM </a:t>
            </a:r>
            <a:r>
              <a:rPr lang="en-US" sz="1500" kern="0" dirty="0" err="1">
                <a:solidFill>
                  <a:srgbClr val="FFFFFF"/>
                </a:solidFill>
                <a:latin typeface="Calibri"/>
                <a:sym typeface="Arial"/>
              </a:rPr>
              <a:t>Bluemix</a:t>
            </a:r>
            <a:r>
              <a:rPr lang="en-US" sz="1500" kern="0" dirty="0">
                <a:solidFill>
                  <a:srgbClr val="FFFFFF"/>
                </a:solidFill>
                <a:latin typeface="Calibri"/>
                <a:sym typeface="Arial"/>
              </a:rPr>
              <a:t> Dedicated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44105" y="4224286"/>
            <a:ext cx="1626065" cy="745844"/>
          </a:xfrm>
          <a:prstGeom prst="rect">
            <a:avLst/>
          </a:prstGeom>
          <a:gradFill rotWithShape="1">
            <a:gsLst>
              <a:gs pos="0">
                <a:srgbClr val="0066CC"/>
              </a:gs>
              <a:gs pos="100000">
                <a:srgbClr val="4F81BD">
                  <a:shade val="93000"/>
                  <a:satMod val="130000"/>
                </a:srgbClr>
              </a:gs>
              <a:gs pos="99000">
                <a:srgbClr val="00B0F0"/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121914" tIns="60957" rIns="121914" bIns="609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5312"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  <a:sym typeface="Arial"/>
              </a:rPr>
              <a:t>IBM </a:t>
            </a:r>
            <a:r>
              <a:rPr lang="en-US" sz="1500" kern="0" dirty="0" err="1">
                <a:solidFill>
                  <a:srgbClr val="FFFFFF"/>
                </a:solidFill>
                <a:latin typeface="Calibri"/>
                <a:sym typeface="Arial"/>
              </a:rPr>
              <a:t>Bluemix</a:t>
            </a:r>
            <a:r>
              <a:rPr lang="en-US" sz="1500" kern="0" dirty="0">
                <a:solidFill>
                  <a:srgbClr val="FFFFFF"/>
                </a:solidFill>
                <a:latin typeface="Calibri"/>
                <a:sym typeface="Arial"/>
              </a:rPr>
              <a:t> </a:t>
            </a:r>
          </a:p>
          <a:p>
            <a:pPr algn="ctr" defTabSz="975312"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  <a:sym typeface="Arial"/>
              </a:rPr>
              <a:t>Local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307747" y="3710147"/>
            <a:ext cx="3062423" cy="244880"/>
          </a:xfrm>
          <a:prstGeom prst="roundRect">
            <a:avLst/>
          </a:prstGeom>
          <a:pattFill prst="horzBrick">
            <a:fgClr>
              <a:srgbClr val="000000"/>
            </a:fgClr>
            <a:bgClr>
              <a:srgbClr val="F79646">
                <a:lumMod val="40000"/>
                <a:lumOff val="60000"/>
              </a:srgbClr>
            </a:bgClr>
          </a:pattFill>
          <a:ln w="57150" cap="flat" cmpd="sng" algn="ctr">
            <a:noFill/>
            <a:prstDash val="solid"/>
          </a:ln>
          <a:effectLst/>
          <a:extLst/>
        </p:spPr>
        <p:txBody>
          <a:bodyPr vert="horz" wrap="square" lIns="146296" tIns="73149" rIns="146296" bIns="73149" numCol="1" rtlCol="0" anchor="t" anchorCtr="0" compatLnSpc="1">
            <a:prstTxWarp prst="textNoShape">
              <a:avLst/>
            </a:prstTxWarp>
          </a:bodyPr>
          <a:lstStyle/>
          <a:p>
            <a:pPr defTabSz="1462909">
              <a:defRPr/>
            </a:pPr>
            <a:endParaRPr lang="en-US" sz="1900" kern="0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923182" y="3692919"/>
            <a:ext cx="3000529" cy="244880"/>
          </a:xfrm>
          <a:prstGeom prst="roundRect">
            <a:avLst/>
          </a:prstGeom>
          <a:pattFill prst="horzBrick">
            <a:fgClr>
              <a:srgbClr val="000000"/>
            </a:fgClr>
            <a:bgClr>
              <a:srgbClr val="F79646">
                <a:lumMod val="40000"/>
                <a:lumOff val="60000"/>
              </a:srgbClr>
            </a:bgClr>
          </a:pattFill>
          <a:ln w="57150" cap="flat" cmpd="sng" algn="ctr">
            <a:noFill/>
            <a:prstDash val="solid"/>
          </a:ln>
          <a:effectLst/>
          <a:extLst/>
        </p:spPr>
        <p:txBody>
          <a:bodyPr vert="horz" wrap="square" lIns="146296" tIns="73149" rIns="146296" bIns="73149" numCol="1" rtlCol="0" anchor="t" anchorCtr="0" compatLnSpc="1">
            <a:prstTxWarp prst="textNoShape">
              <a:avLst/>
            </a:prstTxWarp>
          </a:bodyPr>
          <a:lstStyle/>
          <a:p>
            <a:pPr defTabSz="1462909">
              <a:defRPr/>
            </a:pPr>
            <a:endParaRPr lang="en-US" sz="1900" kern="0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259544" y="5471889"/>
            <a:ext cx="1750731" cy="277080"/>
          </a:xfrm>
          <a:prstGeom prst="roundRect">
            <a:avLst/>
          </a:prstGeom>
          <a:noFill/>
          <a:ln w="9525" cap="flat" cmpd="sng" algn="ctr">
            <a:solidFill>
              <a:srgbClr val="4F81BD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21914" tIns="60957" rIns="121914" bIns="60957" rtlCol="0" anchor="ctr"/>
          <a:lstStyle/>
          <a:p>
            <a:pPr algn="ctr" defTabSz="975312">
              <a:defRPr/>
            </a:pPr>
            <a:r>
              <a:rPr lang="en-US" sz="1500" kern="0">
                <a:solidFill>
                  <a:srgbClr val="4F81BD"/>
                </a:solidFill>
                <a:latin typeface="Calibri"/>
                <a:sym typeface="Arial"/>
              </a:rPr>
              <a:t>BYO IaaS</a:t>
            </a:r>
            <a:endParaRPr lang="en-US" sz="1500" kern="0" dirty="0">
              <a:solidFill>
                <a:srgbClr val="4F81BD"/>
              </a:solidFill>
              <a:latin typeface="Calibri"/>
              <a:sym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7747" y="1682839"/>
            <a:ext cx="1041020" cy="1723596"/>
          </a:xfrm>
          <a:prstGeom prst="roundRect">
            <a:avLst/>
          </a:prstGeom>
          <a:noFill/>
          <a:ln w="9525" cap="flat" cmpd="sng" algn="ctr">
            <a:solidFill>
              <a:srgbClr val="4F81BD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21914" tIns="60957" rIns="121914" bIns="60957" rtlCol="0" anchor="ctr"/>
          <a:lstStyle/>
          <a:p>
            <a:pPr algn="ctr" defTabSz="975312">
              <a:defRPr/>
            </a:pPr>
            <a:r>
              <a:rPr lang="en-US" sz="1500" kern="0" dirty="0">
                <a:solidFill>
                  <a:srgbClr val="4F81BD"/>
                </a:solidFill>
                <a:latin typeface="Calibri"/>
                <a:sym typeface="Arial"/>
              </a:rPr>
              <a:t>IBM Cloud DevOps</a:t>
            </a:r>
          </a:p>
        </p:txBody>
      </p:sp>
      <p:cxnSp>
        <p:nvCxnSpPr>
          <p:cNvPr id="16" name="Elbow Connector 15"/>
          <p:cNvCxnSpPr/>
          <p:nvPr/>
        </p:nvCxnSpPr>
        <p:spPr>
          <a:xfrm rot="16200000" flipH="1">
            <a:off x="722419" y="3575520"/>
            <a:ext cx="1190772" cy="852597"/>
          </a:xfrm>
          <a:prstGeom prst="bentConnector2">
            <a:avLst/>
          </a:prstGeom>
          <a:noFill/>
          <a:ln w="127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Straight Arrow Connector 16"/>
          <p:cNvCxnSpPr/>
          <p:nvPr/>
        </p:nvCxnSpPr>
        <p:spPr>
          <a:xfrm>
            <a:off x="1348767" y="2156088"/>
            <a:ext cx="395336" cy="0"/>
          </a:xfrm>
          <a:prstGeom prst="straightConnector1">
            <a:avLst/>
          </a:prstGeom>
          <a:noFill/>
          <a:ln w="127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Straight Arrow Connector 17"/>
          <p:cNvCxnSpPr/>
          <p:nvPr/>
        </p:nvCxnSpPr>
        <p:spPr>
          <a:xfrm>
            <a:off x="1348767" y="2976112"/>
            <a:ext cx="395336" cy="0"/>
          </a:xfrm>
          <a:prstGeom prst="straightConnector1">
            <a:avLst/>
          </a:prstGeom>
          <a:noFill/>
          <a:ln w="127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" name="Rounded Rectangle 18"/>
          <p:cNvSpPr/>
          <p:nvPr/>
        </p:nvSpPr>
        <p:spPr>
          <a:xfrm>
            <a:off x="5885082" y="1794767"/>
            <a:ext cx="952624" cy="1723596"/>
          </a:xfrm>
          <a:prstGeom prst="roundRect">
            <a:avLst/>
          </a:prstGeom>
          <a:noFill/>
          <a:ln w="9525" cap="flat" cmpd="sng" algn="ctr">
            <a:solidFill>
              <a:srgbClr val="4F81BD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21914" tIns="60957" rIns="121914" bIns="60957" rtlCol="0" anchor="ctr"/>
          <a:lstStyle/>
          <a:p>
            <a:pPr algn="ctr" defTabSz="975312">
              <a:defRPr/>
            </a:pPr>
            <a:r>
              <a:rPr lang="en-US" sz="1500" kern="0" dirty="0">
                <a:solidFill>
                  <a:srgbClr val="4F81BD"/>
                </a:solidFill>
                <a:latin typeface="Calibri"/>
                <a:sym typeface="Arial"/>
              </a:rPr>
              <a:t>IBM Cloud DevOps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872073" y="2656564"/>
            <a:ext cx="395336" cy="0"/>
          </a:xfrm>
          <a:prstGeom prst="straightConnector1">
            <a:avLst/>
          </a:prstGeom>
          <a:noFill/>
          <a:ln w="127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1" name="Rounded Rectangle 20"/>
          <p:cNvSpPr/>
          <p:nvPr/>
        </p:nvSpPr>
        <p:spPr>
          <a:xfrm>
            <a:off x="5885082" y="4787711"/>
            <a:ext cx="948892" cy="1055325"/>
          </a:xfrm>
          <a:prstGeom prst="roundRect">
            <a:avLst/>
          </a:prstGeom>
          <a:noFill/>
          <a:ln w="9525" cap="flat" cmpd="sng" algn="ctr">
            <a:solidFill>
              <a:srgbClr val="4F81BD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21914" tIns="60957" rIns="121914" bIns="60957" rtlCol="0" anchor="ctr"/>
          <a:lstStyle/>
          <a:p>
            <a:pPr algn="ctr" defTabSz="975312">
              <a:defRPr/>
            </a:pPr>
            <a:r>
              <a:rPr lang="en-US" sz="1500" kern="0">
                <a:solidFill>
                  <a:srgbClr val="4F81BD"/>
                </a:solidFill>
                <a:latin typeface="Calibri"/>
                <a:sym typeface="Arial"/>
              </a:rPr>
              <a:t>Client or GTS Ops</a:t>
            </a:r>
            <a:endParaRPr lang="en-US" sz="1500" kern="0" dirty="0">
              <a:solidFill>
                <a:srgbClr val="4F81BD"/>
              </a:solidFill>
              <a:latin typeface="Calibri"/>
              <a:sym typeface="Arial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860932" y="5005464"/>
            <a:ext cx="425645" cy="0"/>
          </a:xfrm>
          <a:prstGeom prst="straightConnector1">
            <a:avLst/>
          </a:prstGeom>
          <a:noFill/>
          <a:ln w="127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Arrow Connector 22"/>
          <p:cNvCxnSpPr/>
          <p:nvPr/>
        </p:nvCxnSpPr>
        <p:spPr>
          <a:xfrm>
            <a:off x="6850564" y="5577972"/>
            <a:ext cx="425645" cy="0"/>
          </a:xfrm>
          <a:prstGeom prst="straightConnector1">
            <a:avLst/>
          </a:prstGeom>
          <a:noFill/>
          <a:ln w="127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4" name="Elbow Connector 23"/>
          <p:cNvCxnSpPr/>
          <p:nvPr/>
        </p:nvCxnSpPr>
        <p:spPr>
          <a:xfrm flipH="1" flipV="1">
            <a:off x="8923711" y="2600600"/>
            <a:ext cx="86564" cy="2480376"/>
          </a:xfrm>
          <a:prstGeom prst="bentConnector3">
            <a:avLst>
              <a:gd name="adj1" fmla="val -352109"/>
            </a:avLst>
          </a:prstGeom>
          <a:noFill/>
          <a:ln w="12700" cap="flat" cmpd="sng" algn="ctr">
            <a:solidFill>
              <a:srgbClr val="4F81BD"/>
            </a:solidFill>
            <a:prstDash val="dash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5" name="Striped Right Arrow 24"/>
          <p:cNvSpPr/>
          <p:nvPr/>
        </p:nvSpPr>
        <p:spPr>
          <a:xfrm>
            <a:off x="3953928" y="3222851"/>
            <a:ext cx="1542869" cy="1192159"/>
          </a:xfrm>
          <a:prstGeom prst="stripedRightArrow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121914" tIns="60957" rIns="121914" bIns="60957" rtlCol="0" anchor="ctr"/>
          <a:lstStyle/>
          <a:p>
            <a:pPr algn="ctr" defTabSz="975312">
              <a:defRPr/>
            </a:pPr>
            <a:endParaRPr lang="en-US" sz="2100" kern="0">
              <a:solidFill>
                <a:srgbClr val="FFFFFF"/>
              </a:solidFill>
              <a:latin typeface="Calibri"/>
              <a:sym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70866" y="1672072"/>
            <a:ext cx="1603155" cy="738664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462909" eaLnBrk="0" hangingPunct="0">
              <a:defRPr/>
            </a:pPr>
            <a:r>
              <a:rPr lang="en-US" sz="1300" b="1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“AWS Model”</a:t>
            </a:r>
          </a:p>
          <a:p>
            <a:pPr marL="237055" indent="-237055" defTabSz="1462909" eaLnBrk="0" hangingPunct="0">
              <a:buFont typeface="Arial" charset="0"/>
              <a:buChar char="•"/>
              <a:defRPr/>
            </a:pPr>
            <a:r>
              <a:rPr lang="en-US" sz="13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Public</a:t>
            </a:r>
          </a:p>
          <a:p>
            <a:pPr marL="237055" indent="-237055" defTabSz="1462909" eaLnBrk="0" hangingPunct="0">
              <a:buFont typeface="Arial" charset="0"/>
              <a:buChar char="•"/>
              <a:defRPr/>
            </a:pPr>
            <a:r>
              <a:rPr lang="en-US" sz="13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Virtual Private</a:t>
            </a:r>
            <a:endParaRPr lang="en-US" sz="1200" kern="0" dirty="0">
              <a:solidFill>
                <a:prstClr val="black"/>
              </a:solidFill>
              <a:latin typeface="Calibri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22348" y="4388717"/>
            <a:ext cx="1837995" cy="1703028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462909" eaLnBrk="0" hangingPunct="0">
              <a:defRPr/>
            </a:pPr>
            <a:r>
              <a:rPr lang="en-US" sz="1300" b="1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“Azure Stack Model”</a:t>
            </a:r>
          </a:p>
          <a:p>
            <a:pPr marL="237055" indent="-237055" defTabSz="1462909" eaLnBrk="0" hangingPunct="0">
              <a:buFont typeface="Arial" charset="0"/>
              <a:buChar char="•"/>
              <a:defRPr/>
            </a:pPr>
            <a:r>
              <a:rPr lang="en-US" sz="13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Public</a:t>
            </a:r>
          </a:p>
          <a:p>
            <a:pPr marL="237055" indent="-237055" defTabSz="1462909" eaLnBrk="0" hangingPunct="0">
              <a:buFont typeface="Arial" charset="0"/>
              <a:buChar char="•"/>
              <a:defRPr/>
            </a:pPr>
            <a:r>
              <a:rPr lang="en-US" sz="13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On-Premise Private</a:t>
            </a:r>
          </a:p>
          <a:p>
            <a:pPr defTabSz="1462909" eaLnBrk="0" hangingPunct="0">
              <a:defRPr/>
            </a:pPr>
            <a:endParaRPr lang="en-US" sz="1300" b="1" kern="0" dirty="0">
              <a:solidFill>
                <a:prstClr val="black"/>
              </a:solidFill>
              <a:latin typeface="Calibri"/>
              <a:ea typeface="MS PGothic" panose="020B0600070205080204" pitchFamily="34" charset="-128"/>
              <a:cs typeface="Arial"/>
              <a:sym typeface="Arial"/>
            </a:endParaRPr>
          </a:p>
          <a:p>
            <a:pPr defTabSz="1462909" eaLnBrk="0" hangingPunct="0">
              <a:defRPr/>
            </a:pPr>
            <a:r>
              <a:rPr lang="en-US" sz="1300" b="1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Others in this space</a:t>
            </a:r>
            <a:r>
              <a:rPr lang="mr-IN" sz="1300" b="1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sym typeface="Arial"/>
              </a:rPr>
              <a:t>…</a:t>
            </a:r>
            <a:endParaRPr lang="en-US" sz="1300" b="1" kern="0" dirty="0">
              <a:solidFill>
                <a:prstClr val="black"/>
              </a:solidFill>
              <a:latin typeface="Calibri"/>
              <a:ea typeface="MS PGothic" panose="020B0600070205080204" pitchFamily="34" charset="-128"/>
              <a:cs typeface="Arial"/>
              <a:sym typeface="Arial"/>
            </a:endParaRPr>
          </a:p>
          <a:p>
            <a:pPr defTabSz="1462909" eaLnBrk="0" hangingPunct="0">
              <a:defRPr/>
            </a:pPr>
            <a:r>
              <a:rPr lang="en-US" sz="12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   </a:t>
            </a:r>
            <a:r>
              <a:rPr lang="en-US" sz="1200" kern="0" dirty="0" err="1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VWware</a:t>
            </a:r>
            <a:endParaRPr lang="en-US" sz="1200" kern="0" dirty="0">
              <a:solidFill>
                <a:prstClr val="black"/>
              </a:solidFill>
              <a:latin typeface="Calibri"/>
              <a:ea typeface="MS PGothic" panose="020B0600070205080204" pitchFamily="34" charset="-128"/>
              <a:cs typeface="Arial"/>
              <a:sym typeface="Arial"/>
            </a:endParaRPr>
          </a:p>
          <a:p>
            <a:pPr defTabSz="1462909" eaLnBrk="0" hangingPunct="0">
              <a:defRPr/>
            </a:pPr>
            <a:r>
              <a:rPr lang="en-US" sz="12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   Pivotal</a:t>
            </a:r>
          </a:p>
          <a:p>
            <a:pPr defTabSz="1462909" eaLnBrk="0" hangingPunct="0">
              <a:defRPr/>
            </a:pPr>
            <a:r>
              <a:rPr lang="en-US" sz="12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   </a:t>
            </a:r>
            <a:r>
              <a:rPr lang="en-US" sz="1200" kern="0" dirty="0" err="1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RedHat</a:t>
            </a:r>
            <a:endParaRPr lang="en-US" sz="1200" kern="0" dirty="0">
              <a:solidFill>
                <a:prstClr val="black"/>
              </a:solidFill>
              <a:latin typeface="Calibri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7950869" y="4325518"/>
            <a:ext cx="568747" cy="205351"/>
          </a:xfrm>
          <a:prstGeom prst="rect">
            <a:avLst/>
          </a:prstGeom>
          <a:solidFill>
            <a:srgbClr val="7ABC32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121914" tIns="60957" rIns="121914" bIns="60957" rtlCol="0" anchor="ctr"/>
          <a:lstStyle/>
          <a:p>
            <a:pPr algn="ctr" defTabSz="1097183">
              <a:defRPr/>
            </a:pPr>
            <a:r>
              <a:rPr lang="en-US" sz="1100" kern="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  <a:sym typeface="Arial"/>
              </a:rPr>
              <a:t>CAM</a:t>
            </a:r>
          </a:p>
        </p:txBody>
      </p:sp>
      <p:sp>
        <p:nvSpPr>
          <p:cNvPr id="29" name="Rectangle 28"/>
          <p:cNvSpPr/>
          <p:nvPr/>
        </p:nvSpPr>
        <p:spPr>
          <a:xfrm rot="16200000">
            <a:off x="7102816" y="4325724"/>
            <a:ext cx="568747" cy="205351"/>
          </a:xfrm>
          <a:prstGeom prst="rect">
            <a:avLst/>
          </a:prstGeom>
          <a:solidFill>
            <a:srgbClr val="7ABC32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121914" tIns="60957" rIns="121914" bIns="60957" rtlCol="0" anchor="ctr"/>
          <a:lstStyle/>
          <a:p>
            <a:pPr algn="ctr" defTabSz="1097183">
              <a:defRPr/>
            </a:pPr>
            <a:r>
              <a:rPr lang="en-US" sz="1100" kern="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  <a:sym typeface="Arial"/>
              </a:rPr>
              <a:t>WAS</a:t>
            </a:r>
          </a:p>
        </p:txBody>
      </p:sp>
      <p:sp>
        <p:nvSpPr>
          <p:cNvPr id="30" name="Rectangle 29"/>
          <p:cNvSpPr/>
          <p:nvPr/>
        </p:nvSpPr>
        <p:spPr>
          <a:xfrm rot="16200000">
            <a:off x="7669713" y="4325724"/>
            <a:ext cx="568747" cy="205351"/>
          </a:xfrm>
          <a:prstGeom prst="rect">
            <a:avLst/>
          </a:prstGeom>
          <a:solidFill>
            <a:srgbClr val="7ABC32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121914" tIns="60957" rIns="121914" bIns="60957" rtlCol="0" anchor="ctr"/>
          <a:lstStyle/>
          <a:p>
            <a:pPr algn="ctr" defTabSz="1097183">
              <a:defRPr/>
            </a:pPr>
            <a:r>
              <a:rPr lang="en-US" sz="1100" kern="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  <a:sym typeface="Arial"/>
              </a:rPr>
              <a:t>MQ</a:t>
            </a:r>
          </a:p>
        </p:txBody>
      </p:sp>
      <p:sp>
        <p:nvSpPr>
          <p:cNvPr id="31" name="Rectangle 30"/>
          <p:cNvSpPr/>
          <p:nvPr/>
        </p:nvSpPr>
        <p:spPr>
          <a:xfrm rot="16200000">
            <a:off x="7383973" y="4325724"/>
            <a:ext cx="568747" cy="205351"/>
          </a:xfrm>
          <a:prstGeom prst="rect">
            <a:avLst/>
          </a:prstGeom>
          <a:solidFill>
            <a:srgbClr val="7ABC32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121914" tIns="60957" rIns="121914" bIns="60957" rtlCol="0" anchor="ctr"/>
          <a:lstStyle/>
          <a:p>
            <a:pPr algn="ctr" defTabSz="1097183">
              <a:defRPr/>
            </a:pPr>
            <a:r>
              <a:rPr lang="en-US" sz="1100" kern="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  <a:sym typeface="Arial"/>
              </a:rPr>
              <a:t>DB2</a:t>
            </a:r>
          </a:p>
        </p:txBody>
      </p:sp>
      <p:sp>
        <p:nvSpPr>
          <p:cNvPr id="32" name="Rectangle 31"/>
          <p:cNvSpPr/>
          <p:nvPr/>
        </p:nvSpPr>
        <p:spPr>
          <a:xfrm rot="16200000">
            <a:off x="8513181" y="4325518"/>
            <a:ext cx="568747" cy="205351"/>
          </a:xfrm>
          <a:prstGeom prst="rect">
            <a:avLst/>
          </a:prstGeom>
          <a:noFill/>
          <a:ln w="12700" cap="flat" cmpd="sng" algn="ctr">
            <a:solidFill>
              <a:srgbClr val="4F81BD">
                <a:shade val="50000"/>
              </a:srgbClr>
            </a:solidFill>
            <a:prstDash val="dash"/>
          </a:ln>
          <a:effectLst/>
        </p:spPr>
        <p:txBody>
          <a:bodyPr lIns="121914" tIns="60957" rIns="121914" bIns="60957" rtlCol="0" anchor="ctr"/>
          <a:lstStyle/>
          <a:p>
            <a:pPr algn="ctr" defTabSz="1097183">
              <a:defRPr/>
            </a:pPr>
            <a:r>
              <a:rPr lang="mr-IN" sz="1600" kern="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  <a:sym typeface="Arial"/>
              </a:rPr>
              <a:t>…</a:t>
            </a:r>
            <a:endParaRPr lang="en-US" sz="1600" kern="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  <a:sym typeface="Arial"/>
            </a:endParaRPr>
          </a:p>
        </p:txBody>
      </p:sp>
      <p:sp>
        <p:nvSpPr>
          <p:cNvPr id="33" name="Rectangle 32"/>
          <p:cNvSpPr/>
          <p:nvPr/>
        </p:nvSpPr>
        <p:spPr>
          <a:xfrm rot="16200000">
            <a:off x="8216637" y="4337306"/>
            <a:ext cx="568747" cy="205351"/>
          </a:xfrm>
          <a:prstGeom prst="rect">
            <a:avLst/>
          </a:prstGeom>
          <a:noFill/>
          <a:ln w="12700" cap="flat" cmpd="sng" algn="ctr">
            <a:solidFill>
              <a:srgbClr val="4F81BD">
                <a:shade val="50000"/>
              </a:srgbClr>
            </a:solidFill>
            <a:prstDash val="dash"/>
          </a:ln>
          <a:effectLst/>
        </p:spPr>
        <p:txBody>
          <a:bodyPr lIns="121914" tIns="60957" rIns="121914" bIns="60957" rtlCol="0" anchor="ctr"/>
          <a:lstStyle/>
          <a:p>
            <a:pPr algn="ctr" defTabSz="1097183">
              <a:defRPr/>
            </a:pPr>
            <a:r>
              <a:rPr lang="mr-IN" sz="1600" kern="0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  <a:sym typeface="Arial"/>
              </a:rPr>
              <a:t>…</a:t>
            </a:r>
            <a:endParaRPr lang="en-US" sz="1600" kern="0" dirty="0">
              <a:solidFill>
                <a:prstClr val="white"/>
              </a:solidFill>
              <a:latin typeface="Helvetica Neue" charset="0"/>
              <a:ea typeface="Helvetica Neue" charset="0"/>
              <a:cs typeface="Helvetica Neue" charset="0"/>
              <a:sym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9367" y="5175568"/>
            <a:ext cx="3597484" cy="1149032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defTabSz="1462909" eaLnBrk="0" hangingPunct="0">
              <a:defRPr/>
            </a:pPr>
            <a:r>
              <a:rPr lang="en-US" sz="1300" b="1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IBM </a:t>
            </a:r>
            <a:r>
              <a:rPr lang="en-US" sz="1300" b="1" kern="0" dirty="0" err="1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Bluemix</a:t>
            </a:r>
            <a:r>
              <a:rPr lang="en-US" sz="1300" b="1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 Local has been problematic</a:t>
            </a:r>
            <a:r>
              <a:rPr lang="mr-IN" sz="1300" b="1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sym typeface="Arial"/>
              </a:rPr>
              <a:t>…</a:t>
            </a:r>
            <a:endParaRPr lang="en-US" sz="1300" b="1" kern="0" dirty="0">
              <a:solidFill>
                <a:prstClr val="black"/>
              </a:solidFill>
              <a:latin typeface="Calibri"/>
              <a:ea typeface="MS PGothic" panose="020B0600070205080204" pitchFamily="34" charset="-128"/>
              <a:cs typeface="Arial"/>
              <a:sym typeface="Arial"/>
            </a:endParaRPr>
          </a:p>
          <a:p>
            <a:pPr marL="156625" indent="-156625" defTabSz="1462909" eaLnBrk="0" hangingPunct="0">
              <a:buFont typeface="Arial" charset="0"/>
              <a:buChar char="•"/>
              <a:defRPr/>
            </a:pPr>
            <a:r>
              <a:rPr lang="en-US" sz="13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Tethered Management Problematic</a:t>
            </a:r>
          </a:p>
          <a:p>
            <a:pPr marL="156625" indent="-156625" defTabSz="1462909" eaLnBrk="0" hangingPunct="0">
              <a:buFont typeface="Arial" charset="0"/>
              <a:buChar char="•"/>
              <a:defRPr/>
            </a:pPr>
            <a:r>
              <a:rPr lang="en-US" sz="13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Large Footprint and associated Cost</a:t>
            </a:r>
          </a:p>
          <a:p>
            <a:pPr marL="156625" indent="-156625" defTabSz="1462909" eaLnBrk="0" hangingPunct="0">
              <a:buFont typeface="Arial" charset="0"/>
              <a:buChar char="•"/>
              <a:defRPr/>
            </a:pPr>
            <a:r>
              <a:rPr lang="en-US" sz="13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Lacking Many Services (e.g. Watson Services)</a:t>
            </a:r>
          </a:p>
          <a:p>
            <a:pPr marL="156625" indent="-156625" defTabSz="1462909" eaLnBrk="0" hangingPunct="0">
              <a:buFont typeface="Arial" charset="0"/>
              <a:buChar char="•"/>
              <a:defRPr/>
            </a:pPr>
            <a:r>
              <a:rPr lang="en-US" sz="1300" kern="0" dirty="0">
                <a:solidFill>
                  <a:prstClr val="black"/>
                </a:solidFill>
                <a:latin typeface="Calibri"/>
                <a:ea typeface="MS PGothic" panose="020B0600070205080204" pitchFamily="34" charset="-128"/>
                <a:cs typeface="Arial"/>
                <a:sym typeface="Arial"/>
              </a:rPr>
              <a:t>Lacking Enterprise Readiness</a:t>
            </a:r>
            <a:endParaRPr lang="en-US" sz="1200" kern="0" dirty="0">
              <a:solidFill>
                <a:prstClr val="black"/>
              </a:solidFill>
              <a:latin typeface="Calibri"/>
              <a:ea typeface="MS PGothic" panose="020B0600070205080204" pitchFamily="34" charset="-128"/>
              <a:cs typeface="Arial"/>
              <a:sym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70854"/>
            <a:ext cx="11878197" cy="639763"/>
          </a:xfrm>
        </p:spPr>
        <p:txBody>
          <a:bodyPr/>
          <a:lstStyle/>
          <a:p>
            <a:r>
              <a:rPr lang="en-US" sz="2800" dirty="0">
                <a:solidFill>
                  <a:srgbClr val="0070C0"/>
                </a:solidFill>
                <a:latin typeface="Calibri" panose="020F0502020204030204"/>
              </a:rPr>
              <a:t>IBM Cloud: The Big </a:t>
            </a:r>
            <a:r>
              <a:rPr lang="en-US" sz="2800" dirty="0" smtClean="0">
                <a:solidFill>
                  <a:srgbClr val="0070C0"/>
                </a:solidFill>
                <a:latin typeface="Calibri" panose="020F0502020204030204"/>
              </a:rPr>
              <a:t>Picture and Positioning of IBM Cloud Private (ICP)</a:t>
            </a:r>
            <a:endParaRPr lang="en-US" sz="2800" dirty="0"/>
          </a:p>
        </p:txBody>
      </p:sp>
      <p:sp>
        <p:nvSpPr>
          <p:cNvPr id="35" name="Slide Number Placeholder 3"/>
          <p:cNvSpPr txBox="1">
            <a:spLocks/>
          </p:cNvSpPr>
          <p:nvPr/>
        </p:nvSpPr>
        <p:spPr bwMode="black">
          <a:xfrm>
            <a:off x="438151" y="6525684"/>
            <a:ext cx="2832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Arial" charset="0"/>
              </a:defRPr>
            </a:lvl1pPr>
            <a:lvl2pPr marL="990575" indent="-380990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2pPr>
            <a:lvl3pPr marL="1523962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3pPr>
            <a:lvl4pPr marL="2133547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4pPr>
            <a:lvl5pPr marL="2743131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5pPr>
            <a:lvl6pPr marL="3352716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6pPr>
            <a:lvl7pPr marL="3962301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7pPr>
            <a:lvl8pPr marL="4571886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8pPr>
            <a:lvl9pPr marL="5181470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9pPr>
          </a:lstStyle>
          <a:p>
            <a:fld id="{FFBFDC66-605C-654D-BEB4-C2CBFFB9A502}" type="slidenum">
              <a:rPr lang="en-US" sz="1200" smtClean="0">
                <a:solidFill>
                  <a:srgbClr val="44546A"/>
                </a:solidFill>
                <a:latin typeface="Arial" charset="0"/>
              </a:rPr>
              <a:pPr/>
              <a:t>28</a:t>
            </a:fld>
            <a:endParaRPr lang="en-US" sz="1200" dirty="0">
              <a:solidFill>
                <a:srgbClr val="44546A"/>
              </a:solidFill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1506" y="981613"/>
            <a:ext cx="198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Yesterday / Today...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21856" y="979692"/>
            <a:ext cx="117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Strategic...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5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4"/>
          <p:cNvSpPr txBox="1">
            <a:spLocks/>
          </p:cNvSpPr>
          <p:nvPr/>
        </p:nvSpPr>
        <p:spPr>
          <a:xfrm>
            <a:off x="133049" y="158979"/>
            <a:ext cx="11921979" cy="52122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5498E4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17">
              <a:defRPr/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/>
                <a:sym typeface="Arial"/>
              </a:rPr>
              <a:t>IBM </a:t>
            </a:r>
            <a:r>
              <a:rPr lang="en-US" sz="2400" b="1">
                <a:solidFill>
                  <a:srgbClr val="0070C0"/>
                </a:solidFill>
                <a:latin typeface="Calibri" panose="020F0502020204030204"/>
                <a:sym typeface="Arial"/>
              </a:rPr>
              <a:t>Cloud Private: Cloud </a:t>
            </a:r>
            <a:r>
              <a:rPr lang="en-US" sz="2400" b="1" dirty="0">
                <a:solidFill>
                  <a:srgbClr val="0070C0"/>
                </a:solidFill>
                <a:latin typeface="Calibri" panose="020F0502020204030204"/>
                <a:sym typeface="Arial"/>
              </a:rPr>
              <a:t>Native platform with Enterprise grade content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77766" y="5360941"/>
            <a:ext cx="2051572" cy="5116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50797" rtlCol="0" anchor="t">
            <a:spAutoFit/>
          </a:bodyPr>
          <a:lstStyle/>
          <a:p>
            <a:pPr defTabSz="914317" hangingPunct="0">
              <a:lnSpc>
                <a:spcPct val="90000"/>
              </a:lnSpc>
            </a:pPr>
            <a:r>
              <a:rPr lang="en-US" sz="1500" kern="0" dirty="0">
                <a:solidFill>
                  <a:prstClr val="black">
                    <a:lumMod val="50000"/>
                  </a:prstClr>
                </a:solidFill>
                <a:ea typeface="Arial"/>
                <a:cs typeface="HelvNeue Light for IBM"/>
                <a:sym typeface="HelvNeue Light for IBM"/>
              </a:rPr>
              <a:t>Leverage </a:t>
            </a:r>
            <a:r>
              <a:rPr lang="en-US" sz="1500" kern="0">
                <a:solidFill>
                  <a:prstClr val="black">
                    <a:lumMod val="50000"/>
                  </a:prstClr>
                </a:solidFill>
                <a:ea typeface="Arial"/>
                <a:cs typeface="HelvNeue Light for IBM"/>
                <a:sym typeface="HelvNeue Light for IBM"/>
              </a:rPr>
              <a:t>existing investments</a:t>
            </a:r>
            <a:endParaRPr lang="en-US" sz="1500" kern="0" dirty="0">
              <a:solidFill>
                <a:prstClr val="black">
                  <a:lumMod val="50000"/>
                </a:prstClr>
              </a:solidFill>
              <a:ea typeface="Arial"/>
              <a:cs typeface="HelvNeue Light for IBM"/>
              <a:sym typeface="HelvNeue Light for IBM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877766" y="4145441"/>
            <a:ext cx="2051572" cy="719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50797" rtlCol="0" anchor="t">
            <a:spAutoFit/>
          </a:bodyPr>
          <a:lstStyle/>
          <a:p>
            <a:pPr defTabSz="914317" hangingPunct="0">
              <a:lnSpc>
                <a:spcPct val="90000"/>
              </a:lnSpc>
            </a:pPr>
            <a:r>
              <a:rPr lang="en-US" sz="1500" kern="0" dirty="0">
                <a:solidFill>
                  <a:prstClr val="black">
                    <a:lumMod val="50000"/>
                  </a:prstClr>
                </a:solidFill>
                <a:ea typeface="Arial"/>
                <a:cs typeface="HelvNeue Light for IBM"/>
                <a:sym typeface="HelvNeue Light for IBM"/>
              </a:rPr>
              <a:t>Open by design, preventing vendor lock-in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836149" y="2561872"/>
            <a:ext cx="2121019" cy="719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50797" rtlCol="0" anchor="t">
            <a:spAutoFit/>
          </a:bodyPr>
          <a:lstStyle/>
          <a:p>
            <a:pPr defTabSz="914317" hangingPunct="0">
              <a:lnSpc>
                <a:spcPct val="90000"/>
              </a:lnSpc>
            </a:pPr>
            <a:r>
              <a:rPr lang="en-US" sz="1500" kern="0" dirty="0">
                <a:solidFill>
                  <a:prstClr val="black">
                    <a:lumMod val="50000"/>
                  </a:prstClr>
                </a:solidFill>
                <a:ea typeface="Arial"/>
                <a:cs typeface="HelvNeue Light for IBM"/>
                <a:sym typeface="HelvNeue Light for IBM"/>
              </a:rPr>
              <a:t>Enterprise grade operations, across your Hybrid IT environment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836148" y="1089742"/>
            <a:ext cx="2107229" cy="9271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50797" rtlCol="0" anchor="t">
            <a:spAutoFit/>
          </a:bodyPr>
          <a:lstStyle/>
          <a:p>
            <a:pPr defTabSz="914317" hangingPunct="0">
              <a:lnSpc>
                <a:spcPct val="90000"/>
              </a:lnSpc>
            </a:pPr>
            <a:r>
              <a:rPr lang="en-US" sz="1500" kern="0" dirty="0">
                <a:solidFill>
                  <a:prstClr val="black">
                    <a:lumMod val="50000"/>
                  </a:prstClr>
                </a:solidFill>
                <a:ea typeface="Arial"/>
                <a:cs typeface="HelvNeue Light for IBM"/>
                <a:sym typeface="HelvNeue Light for IBM"/>
              </a:rPr>
              <a:t>Enterprise grade services for Middleware, Data, Analytics, DevOps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9" y="935370"/>
            <a:ext cx="8883479" cy="151426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82756" y="727819"/>
            <a:ext cx="4440547" cy="567695"/>
          </a:xfrm>
          <a:prstGeom prst="rect">
            <a:avLst/>
          </a:prstGeom>
        </p:spPr>
        <p:txBody>
          <a:bodyPr vert="horz" wrap="square" lIns="91436" tIns="45718" rIns="91436" bIns="45718" rtlCol="0" anchor="t" anchorCtr="0">
            <a:noAutofit/>
          </a:bodyPr>
          <a:lstStyle/>
          <a:p>
            <a:pPr defTabSz="914354" hangingPunct="0">
              <a:lnSpc>
                <a:spcPct val="90000"/>
              </a:lnSpc>
              <a:spcBef>
                <a:spcPts val="1000"/>
              </a:spcBef>
            </a:pPr>
            <a:endParaRPr lang="en-US" kern="0" dirty="0">
              <a:solidFill>
                <a:prstClr val="black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875645" y="982469"/>
            <a:ext cx="6764167" cy="815604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914354" hangingPunct="0">
              <a:spcBef>
                <a:spcPts val="800"/>
              </a:spcBef>
            </a:pPr>
            <a:r>
              <a:rPr lang="en-US" sz="1500" b="1" kern="0" dirty="0">
                <a:solidFill>
                  <a:prstClr val="black"/>
                </a:solidFill>
                <a:ea typeface="Arial" charset="0"/>
                <a:cs typeface="Arial" charset="0"/>
                <a:sym typeface="Helvetica Neue"/>
              </a:rPr>
              <a:t>IBM Middleware, Data, Analytics, Management and Developer Services</a:t>
            </a:r>
            <a:endParaRPr lang="en-US" sz="1500" kern="0" dirty="0">
              <a:solidFill>
                <a:prstClr val="black"/>
              </a:solidFill>
              <a:ea typeface="Arial" charset="0"/>
              <a:cs typeface="Arial" charset="0"/>
              <a:sym typeface="Helvetica Neue"/>
            </a:endParaRPr>
          </a:p>
          <a:p>
            <a:pPr defTabSz="914354" hangingPunct="0"/>
            <a:r>
              <a:rPr lang="en-US" sz="1500" kern="0" dirty="0">
                <a:solidFill>
                  <a:prstClr val="black"/>
                </a:solidFill>
                <a:ea typeface="Helvetica Neue Light"/>
                <a:cs typeface="Helvetica Neue Light"/>
                <a:sym typeface="Helvetica Neue Light"/>
              </a:rPr>
              <a:t>Cloud enabled middleware, messaging, databases, analytics, and cognitive services to optimize current investments while rapidly innovating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9" y="2488374"/>
            <a:ext cx="8883479" cy="1280305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2807914" y="2636426"/>
            <a:ext cx="6572252" cy="815604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914354" hangingPunct="0">
              <a:spcBef>
                <a:spcPts val="800"/>
              </a:spcBef>
            </a:pPr>
            <a:r>
              <a:rPr lang="en-US" sz="1500" b="1" kern="0" dirty="0">
                <a:solidFill>
                  <a:prstClr val="black"/>
                </a:solidFill>
                <a:ea typeface="Arial" charset="0"/>
                <a:cs typeface="Arial" charset="0"/>
                <a:sym typeface="Helvetica Neue"/>
              </a:rPr>
              <a:t>Core Operational Services</a:t>
            </a:r>
            <a:br>
              <a:rPr lang="en-US" sz="1500" b="1" kern="0" dirty="0">
                <a:solidFill>
                  <a:prstClr val="black"/>
                </a:solidFill>
                <a:ea typeface="Arial" charset="0"/>
                <a:cs typeface="Arial" charset="0"/>
                <a:sym typeface="Helvetica Neue"/>
              </a:rPr>
            </a:br>
            <a:r>
              <a:rPr lang="en-US" sz="1500" kern="0" dirty="0">
                <a:solidFill>
                  <a:prstClr val="black"/>
                </a:solidFill>
                <a:ea typeface="Arial"/>
                <a:cs typeface="Arial"/>
                <a:sym typeface="Helvetica Neue"/>
              </a:rPr>
              <a:t>Simplify Operations Management, Security, and Hybrid integration</a:t>
            </a:r>
            <a:br>
              <a:rPr lang="en-US" sz="1500" kern="0" dirty="0">
                <a:solidFill>
                  <a:prstClr val="black"/>
                </a:solidFill>
                <a:ea typeface="Arial"/>
                <a:cs typeface="Arial"/>
                <a:sym typeface="Helvetica Neue"/>
              </a:rPr>
            </a:br>
            <a:r>
              <a:rPr lang="en-US" sz="1500" kern="0" dirty="0">
                <a:solidFill>
                  <a:prstClr val="black"/>
                </a:solidFill>
                <a:ea typeface="Arial"/>
                <a:cs typeface="Arial"/>
                <a:sym typeface="Helvetica Neue"/>
              </a:rPr>
              <a:t>Provision infrastructure and apps across Multi-Cloud environments 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9" y="3804949"/>
            <a:ext cx="4762501" cy="1623011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928969" y="3841115"/>
            <a:ext cx="3394219" cy="1379861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914354" hangingPunct="0">
              <a:spcBef>
                <a:spcPts val="800"/>
              </a:spcBef>
            </a:pPr>
            <a:r>
              <a:rPr lang="en-US" sz="1500" b="1" kern="0" dirty="0">
                <a:solidFill>
                  <a:prstClr val="black"/>
                </a:solidFill>
                <a:ea typeface="Arial"/>
                <a:cs typeface="Arial"/>
                <a:sym typeface="Helvetica Neue"/>
              </a:rPr>
              <a:t>Kubernetes-based Container Platform</a:t>
            </a:r>
          </a:p>
          <a:p>
            <a:pPr defTabSz="914354" hangingPunct="0">
              <a:spcBef>
                <a:spcPts val="800"/>
              </a:spcBef>
            </a:pPr>
            <a:r>
              <a:rPr lang="en-US" sz="1500" kern="0" dirty="0">
                <a:solidFill>
                  <a:prstClr val="black"/>
                </a:solidFill>
                <a:ea typeface="Arial"/>
                <a:cs typeface="Helvetica Neue Light"/>
                <a:sym typeface="Helvetica Neue Light"/>
              </a:rPr>
              <a:t>Industry leading container orchestration platform across private, dedicated &amp; public clouds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752" y="3804952"/>
            <a:ext cx="4011704" cy="162230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7115725" y="3841114"/>
            <a:ext cx="2416731" cy="1149028"/>
          </a:xfrm>
          <a:prstGeom prst="rect">
            <a:avLst/>
          </a:prstGeom>
        </p:spPr>
        <p:txBody>
          <a:bodyPr wrap="square" lIns="121914" tIns="60957" rIns="121914" bIns="60957">
            <a:spAutoFit/>
          </a:bodyPr>
          <a:lstStyle/>
          <a:p>
            <a:pPr defTabSz="914354" hangingPunct="0">
              <a:spcBef>
                <a:spcPts val="800"/>
              </a:spcBef>
            </a:pPr>
            <a:r>
              <a:rPr lang="en-US" sz="1500" b="1" kern="0" dirty="0">
                <a:solidFill>
                  <a:prstClr val="black"/>
                </a:solidFill>
                <a:ea typeface="Arial"/>
                <a:cs typeface="Arial"/>
                <a:sym typeface="Helvetica Neue"/>
              </a:rPr>
              <a:t>Cloud Foundry </a:t>
            </a:r>
          </a:p>
          <a:p>
            <a:pPr defTabSz="914354" hangingPunct="0">
              <a:spcBef>
                <a:spcPts val="800"/>
              </a:spcBef>
            </a:pPr>
            <a:r>
              <a:rPr lang="en-US" sz="1500" kern="0" dirty="0">
                <a:solidFill>
                  <a:prstClr val="black"/>
                </a:solidFill>
                <a:ea typeface="Arial"/>
                <a:cs typeface="Arial"/>
                <a:sym typeface="Helvetica Neue"/>
              </a:rPr>
              <a:t>For prescribed app development &amp; deployment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82755" y="879266"/>
            <a:ext cx="9197444" cy="4547991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50797" rtlCol="0" anchor="t">
            <a:noAutofit/>
          </a:bodyPr>
          <a:lstStyle/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  <a:p>
            <a:pPr defTabSz="914317" hangingPunct="0">
              <a:lnSpc>
                <a:spcPct val="90000"/>
              </a:lnSpc>
            </a:pPr>
            <a:endParaRPr lang="en-US" sz="1900" kern="0" dirty="0">
              <a:solidFill>
                <a:srgbClr val="6D6E70"/>
              </a:solidFill>
              <a:ea typeface="HelvNeue Light for IBM"/>
              <a:cs typeface="HelvNeue Light for IBM"/>
              <a:sym typeface="HelvNeue Light for IBM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85" y="5503419"/>
            <a:ext cx="9183515" cy="414968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516593" y="5500395"/>
            <a:ext cx="2449816" cy="369332"/>
          </a:xfrm>
          <a:prstGeom prst="rect">
            <a:avLst/>
          </a:prstGeom>
        </p:spPr>
        <p:txBody>
          <a:bodyPr wrap="none" lIns="121914" tIns="60957" rIns="121914" bIns="60957">
            <a:spAutoFit/>
          </a:bodyPr>
          <a:lstStyle/>
          <a:p>
            <a:pPr defTabSz="914354" hangingPunct="0"/>
            <a:r>
              <a:rPr lang="en-US" sz="1600" b="1" kern="0" dirty="0">
                <a:solidFill>
                  <a:prstClr val="black"/>
                </a:solidFill>
                <a:ea typeface="Arial" charset="0"/>
                <a:cs typeface="Arial" charset="0"/>
                <a:sym typeface="Helvetica Neue"/>
              </a:rPr>
              <a:t>Runs on existing IaaS:</a:t>
            </a:r>
            <a:endParaRPr lang="en-US" sz="1600" b="1" kern="0" dirty="0">
              <a:solidFill>
                <a:prstClr val="black"/>
              </a:solidFill>
              <a:ea typeface="Arial" charset="0"/>
              <a:cs typeface="Arial" charset="0"/>
              <a:sym typeface="Arial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60" y="5482899"/>
            <a:ext cx="633024" cy="4307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773" y="5492505"/>
            <a:ext cx="327691" cy="41915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601" y="5649116"/>
            <a:ext cx="726983" cy="11747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2393" y="5458627"/>
            <a:ext cx="476683" cy="47254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388300" y="5553423"/>
            <a:ext cx="625275" cy="230828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 algn="ctr" defTabSz="914354" hangingPunct="0"/>
            <a:r>
              <a:rPr lang="en-US" sz="700" kern="0" dirty="0">
                <a:solidFill>
                  <a:prstClr val="black"/>
                </a:solidFill>
                <a:ea typeface="Arial"/>
                <a:cs typeface="Arial"/>
                <a:sym typeface="Arial"/>
              </a:rPr>
              <a:t>System Z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002" y="5500752"/>
            <a:ext cx="238495" cy="305061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358460" y="5561670"/>
            <a:ext cx="630936" cy="338551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 algn="ctr" defTabSz="914354" hangingPunct="0"/>
            <a:r>
              <a:rPr lang="en-US" sz="700" kern="0" dirty="0">
                <a:solidFill>
                  <a:prstClr val="black"/>
                </a:solidFill>
                <a:ea typeface="Arial"/>
                <a:cs typeface="Arial"/>
                <a:sym typeface="Arial"/>
              </a:rPr>
              <a:t>IBM </a:t>
            </a:r>
            <a:br>
              <a:rPr lang="en-US" sz="700" kern="0" dirty="0">
                <a:solidFill>
                  <a:prstClr val="black"/>
                </a:solidFill>
                <a:ea typeface="Arial"/>
                <a:cs typeface="Arial"/>
                <a:sym typeface="Arial"/>
              </a:rPr>
            </a:br>
            <a:r>
              <a:rPr lang="en-US" sz="700" kern="0" dirty="0">
                <a:solidFill>
                  <a:prstClr val="black"/>
                </a:solidFill>
                <a:ea typeface="Arial"/>
                <a:cs typeface="Arial"/>
                <a:sym typeface="Arial"/>
              </a:rPr>
              <a:t>Spectrum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1" y="5960619"/>
            <a:ext cx="9183515" cy="414968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1509969" y="5984099"/>
            <a:ext cx="2321576" cy="369332"/>
          </a:xfrm>
          <a:prstGeom prst="rect">
            <a:avLst/>
          </a:prstGeom>
        </p:spPr>
        <p:txBody>
          <a:bodyPr wrap="none" lIns="121914" tIns="60957" rIns="121914" bIns="60957">
            <a:spAutoFit/>
          </a:bodyPr>
          <a:lstStyle/>
          <a:p>
            <a:pPr defTabSz="914354" hangingPunct="0"/>
            <a:r>
              <a:rPr lang="en-US" sz="1600" b="1" kern="0" dirty="0">
                <a:solidFill>
                  <a:prstClr val="black"/>
                </a:solidFill>
                <a:ea typeface="Arial" charset="0"/>
                <a:cs typeface="Arial" charset="0"/>
                <a:sym typeface="Helvetica Neue"/>
              </a:rPr>
              <a:t>Third Party alliances:</a:t>
            </a:r>
            <a:endParaRPr lang="en-US" sz="1600" b="1" kern="0" dirty="0">
              <a:solidFill>
                <a:prstClr val="black"/>
              </a:solidFill>
              <a:ea typeface="Arial" charset="0"/>
              <a:cs typeface="Arial" charset="0"/>
              <a:sym typeface="Arial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520852" y="6005398"/>
            <a:ext cx="4028635" cy="328292"/>
          </a:xfrm>
          <a:prstGeom prst="rect">
            <a:avLst/>
          </a:prstGeom>
        </p:spPr>
        <p:txBody>
          <a:bodyPr wrap="none" lIns="121914" tIns="60957" rIns="121914" bIns="60957">
            <a:spAutoFit/>
          </a:bodyPr>
          <a:lstStyle/>
          <a:p>
            <a:pPr defTabSz="914354" hangingPunct="0"/>
            <a:r>
              <a:rPr lang="en-US" sz="1300" kern="0" dirty="0">
                <a:solidFill>
                  <a:prstClr val="black">
                    <a:lumMod val="50000"/>
                    <a:lumOff val="50000"/>
                  </a:prstClr>
                </a:solidFill>
                <a:ea typeface="Arial"/>
                <a:cs typeface="Arial"/>
                <a:sym typeface="Helvetica Neue"/>
              </a:rPr>
              <a:t>Dell     Cisco     NetApp    Lenovo    Canonical   </a:t>
            </a:r>
            <a:r>
              <a:rPr lang="mr-IN" sz="1300" kern="0" dirty="0">
                <a:solidFill>
                  <a:prstClr val="black">
                    <a:lumMod val="50000"/>
                    <a:lumOff val="50000"/>
                  </a:prstClr>
                </a:solidFill>
                <a:ea typeface="Arial"/>
                <a:cs typeface="Arial"/>
                <a:sym typeface="Helvetica Neue"/>
              </a:rPr>
              <a:t>…</a:t>
            </a:r>
            <a:r>
              <a:rPr lang="en-US" sz="1300" kern="0" dirty="0">
                <a:solidFill>
                  <a:prstClr val="black">
                    <a:lumMod val="50000"/>
                    <a:lumOff val="50000"/>
                  </a:prstClr>
                </a:solidFill>
                <a:ea typeface="Arial"/>
                <a:cs typeface="Arial"/>
                <a:sym typeface="Helvetica Neue"/>
              </a:rPr>
              <a:t>  </a:t>
            </a:r>
            <a:endParaRPr lang="en-US" sz="1300" kern="0" dirty="0">
              <a:solidFill>
                <a:prstClr val="black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040179" y="5549698"/>
            <a:ext cx="666075" cy="328292"/>
          </a:xfrm>
          <a:prstGeom prst="rect">
            <a:avLst/>
          </a:prstGeom>
        </p:spPr>
        <p:txBody>
          <a:bodyPr wrap="none" lIns="121914" tIns="60957" rIns="121914" bIns="60957">
            <a:spAutoFit/>
          </a:bodyPr>
          <a:lstStyle/>
          <a:p>
            <a:pPr defTabSz="914354" hangingPunct="0"/>
            <a:r>
              <a:rPr lang="en-US" sz="1300" i="1" kern="0" dirty="0">
                <a:solidFill>
                  <a:prstClr val="black"/>
                </a:solidFill>
                <a:ea typeface="Arial"/>
                <a:cs typeface="Arial"/>
                <a:sym typeface="Helvetica Neue"/>
              </a:rPr>
              <a:t>CMS</a:t>
            </a:r>
            <a:endParaRPr lang="en-US" sz="1300" i="1" kern="0" dirty="0">
              <a:solidFill>
                <a:prstClr val="black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487" y="1195505"/>
            <a:ext cx="2006600" cy="106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487" y="2553380"/>
            <a:ext cx="2108200" cy="101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487" y="4004852"/>
            <a:ext cx="1117600" cy="1092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4720" y="4042952"/>
            <a:ext cx="1422400" cy="1016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255" y="1871461"/>
            <a:ext cx="795804" cy="41749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75900" y="1859666"/>
            <a:ext cx="485273" cy="48527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60736" y="1859666"/>
            <a:ext cx="485273" cy="4852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38293" y="1856797"/>
            <a:ext cx="488491" cy="48849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75397" y="1839741"/>
            <a:ext cx="489067" cy="4907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3934" y="1974022"/>
            <a:ext cx="910121" cy="2616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50797" rtlCol="0" anchor="t">
            <a:spAutoFit/>
          </a:bodyPr>
          <a:lstStyle/>
          <a:p>
            <a:pPr algn="ctr" defTabSz="914354" hangingPunct="0"/>
            <a:r>
              <a:rPr lang="en-US" sz="1100" b="1" kern="0">
                <a:solidFill>
                  <a:prstClr val="white">
                    <a:lumMod val="50000"/>
                  </a:prstClr>
                </a:solidFill>
                <a:ea typeface="Arial"/>
                <a:cs typeface="Arial"/>
                <a:sym typeface="Calibri"/>
              </a:rPr>
              <a:t>DevOps</a:t>
            </a:r>
          </a:p>
        </p:txBody>
      </p:sp>
      <p:sp>
        <p:nvSpPr>
          <p:cNvPr id="3" name="Oval 2"/>
          <p:cNvSpPr/>
          <p:nvPr/>
        </p:nvSpPr>
        <p:spPr>
          <a:xfrm>
            <a:off x="7633998" y="1842803"/>
            <a:ext cx="752961" cy="533773"/>
          </a:xfrm>
          <a:prstGeom prst="ellipse">
            <a:avLst/>
          </a:prstGeom>
          <a:solidFill>
            <a:schemeClr val="accent4">
              <a:lumMod val="25000"/>
              <a:lumOff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50797" rtlCol="0" anchor="ctr">
            <a:spAutoFit/>
          </a:bodyPr>
          <a:lstStyle/>
          <a:p>
            <a:pPr algn="ctr" defTabSz="914354" hangingPunct="0"/>
            <a:r>
              <a:rPr lang="en-US" sz="900" kern="0">
                <a:solidFill>
                  <a:prstClr val="black"/>
                </a:solidFill>
                <a:ea typeface="Arial"/>
                <a:cs typeface="Arial"/>
                <a:sym typeface="Arial"/>
              </a:rPr>
              <a:t>Open Source</a:t>
            </a:r>
            <a:endParaRPr lang="en-US" sz="900" kern="0">
              <a:solidFill>
                <a:srgbClr val="000000"/>
              </a:solidFill>
              <a:ea typeface="Arial"/>
              <a:cs typeface="Arial"/>
              <a:sym typeface="Calibri"/>
            </a:endParaRPr>
          </a:p>
        </p:txBody>
      </p:sp>
      <p:sp>
        <p:nvSpPr>
          <p:cNvPr id="44" name="Slide Number Placeholder 3"/>
          <p:cNvSpPr txBox="1">
            <a:spLocks/>
          </p:cNvSpPr>
          <p:nvPr/>
        </p:nvSpPr>
        <p:spPr bwMode="black">
          <a:xfrm>
            <a:off x="438151" y="6525684"/>
            <a:ext cx="2832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Arial" charset="0"/>
              </a:defRPr>
            </a:lvl1pPr>
            <a:lvl2pPr marL="990575" indent="-380990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2pPr>
            <a:lvl3pPr marL="1523962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3pPr>
            <a:lvl4pPr marL="2133547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4pPr>
            <a:lvl5pPr marL="2743131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5pPr>
            <a:lvl6pPr marL="3352716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6pPr>
            <a:lvl7pPr marL="3962301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7pPr>
            <a:lvl8pPr marL="4571886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8pPr>
            <a:lvl9pPr marL="5181470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9pPr>
          </a:lstStyle>
          <a:p>
            <a:fld id="{FFBFDC66-605C-654D-BEB4-C2CBFFB9A502}" type="slidenum">
              <a:rPr lang="en-US" sz="1200" smtClean="0">
                <a:solidFill>
                  <a:srgbClr val="44546A"/>
                </a:solidFill>
                <a:latin typeface="Arial" charset="0"/>
              </a:rPr>
              <a:pPr/>
              <a:t>29</a:t>
            </a:fld>
            <a:endParaRPr lang="en-US" sz="1200" dirty="0">
              <a:solidFill>
                <a:srgbClr val="44546A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6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70022" y="396884"/>
            <a:ext cx="5061832" cy="1403039"/>
          </a:xfrm>
        </p:spPr>
        <p:txBody>
          <a:bodyPr/>
          <a:lstStyle/>
          <a:p>
            <a:r>
              <a:rPr lang="en-US" sz="3200" dirty="0" smtClean="0"/>
              <a:t>Introduction to the IBM Services </a:t>
            </a:r>
            <a:r>
              <a:rPr lang="en-US" sz="3200" smtClean="0"/>
              <a:t>Delivery Platform with Watson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8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4"/>
          <p:cNvSpPr txBox="1">
            <a:spLocks/>
          </p:cNvSpPr>
          <p:nvPr/>
        </p:nvSpPr>
        <p:spPr>
          <a:xfrm>
            <a:off x="133049" y="158979"/>
            <a:ext cx="11921979" cy="52122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5498E4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17">
              <a:defRPr/>
            </a:pPr>
            <a:r>
              <a:rPr lang="en-US" sz="2700" b="1" dirty="0">
                <a:solidFill>
                  <a:srgbClr val="0070C0"/>
                </a:solidFill>
                <a:latin typeface="Calibri" panose="020F0502020204030204"/>
                <a:sym typeface="Arial"/>
              </a:rPr>
              <a:t>Cloud Automation Manager (CAM) for IBM Cloud Private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82756" y="727819"/>
            <a:ext cx="4440547" cy="567695"/>
          </a:xfrm>
          <a:prstGeom prst="rect">
            <a:avLst/>
          </a:prstGeom>
        </p:spPr>
        <p:txBody>
          <a:bodyPr vert="horz" wrap="square" lIns="91436" tIns="45718" rIns="91436" bIns="45718" rtlCol="0" anchor="t" anchorCtr="0">
            <a:noAutofit/>
          </a:bodyPr>
          <a:lstStyle/>
          <a:p>
            <a:pPr defTabSz="914354" hangingPunct="0">
              <a:lnSpc>
                <a:spcPct val="90000"/>
              </a:lnSpc>
              <a:spcBef>
                <a:spcPts val="1000"/>
              </a:spcBef>
            </a:pPr>
            <a:endParaRPr lang="en-US" kern="0" dirty="0">
              <a:solidFill>
                <a:prstClr val="black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94038" y="1393207"/>
            <a:ext cx="5649281" cy="2297931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marL="380981" indent="-380981" defTabSz="914354">
              <a:spcBef>
                <a:spcPts val="1333"/>
              </a:spcBef>
              <a:buFont typeface="Arial" charset="0"/>
              <a:buChar char="•"/>
            </a:pPr>
            <a:r>
              <a:rPr lang="en-US" spc="-40" dirty="0">
                <a:solidFill>
                  <a:prstClr val="black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Containerized cloud native application </a:t>
            </a:r>
          </a:p>
          <a:p>
            <a:pPr marL="380981" indent="-380981" defTabSz="914354">
              <a:spcBef>
                <a:spcPts val="1333"/>
              </a:spcBef>
              <a:buFont typeface="Arial" charset="0"/>
              <a:buChar char="•"/>
            </a:pPr>
            <a:r>
              <a:rPr lang="en-US" spc="-40" dirty="0">
                <a:solidFill>
                  <a:prstClr val="black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Installed into an IBM </a:t>
            </a:r>
            <a:r>
              <a:rPr lang="en-US" b="1" spc="-40" dirty="0">
                <a:solidFill>
                  <a:prstClr val="black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Cloud</a:t>
            </a:r>
            <a:r>
              <a:rPr lang="en-US" spc="-40" dirty="0">
                <a:solidFill>
                  <a:prstClr val="black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 Private worker node with a Helm chart</a:t>
            </a:r>
          </a:p>
          <a:p>
            <a:pPr marL="380981" indent="-380981" defTabSz="914354">
              <a:spcBef>
                <a:spcPts val="1333"/>
              </a:spcBef>
              <a:buFont typeface="Arial" charset="0"/>
              <a:buChar char="•"/>
            </a:pPr>
            <a:r>
              <a:rPr lang="en-US" spc="-40" dirty="0">
                <a:solidFill>
                  <a:prstClr val="black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Leverages IBM </a:t>
            </a:r>
            <a:r>
              <a:rPr lang="en-US" b="1" spc="-40" dirty="0">
                <a:solidFill>
                  <a:prstClr val="black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Cloud</a:t>
            </a:r>
            <a:r>
              <a:rPr lang="en-US" spc="-40" dirty="0">
                <a:solidFill>
                  <a:prstClr val="black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 Private services for enterprise capabilities</a:t>
            </a:r>
          </a:p>
          <a:p>
            <a:pPr marL="380981" indent="-380981" defTabSz="914354">
              <a:spcBef>
                <a:spcPts val="1333"/>
              </a:spcBef>
              <a:buFont typeface="Arial" charset="0"/>
              <a:buChar char="•"/>
            </a:pPr>
            <a:r>
              <a:rPr lang="en-US" spc="-40" dirty="0">
                <a:solidFill>
                  <a:prstClr val="black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Built with open source technology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48351" y="4736218"/>
            <a:ext cx="9994949" cy="1658289"/>
          </a:xfrm>
          <a:prstGeom prst="rect">
            <a:avLst/>
          </a:prstGeom>
          <a:solidFill>
            <a:srgbClr val="000E5E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121914" tIns="60957" rIns="121914" bIns="60957" rtlCol="0" anchor="ctr"/>
          <a:lstStyle/>
          <a:p>
            <a:pPr defTabSz="1097226"/>
            <a:endParaRPr lang="en-US" sz="1500" dirty="0">
              <a:solidFill>
                <a:prstClr val="white"/>
              </a:solidFill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3804" y="4800952"/>
            <a:ext cx="2221121" cy="400109"/>
          </a:xfrm>
          <a:prstGeom prst="rect">
            <a:avLst/>
          </a:prstGeom>
        </p:spPr>
        <p:txBody>
          <a:bodyPr wrap="none" lIns="121914" tIns="60957" rIns="121914" bIns="60957">
            <a:noAutofit/>
          </a:bodyPr>
          <a:lstStyle/>
          <a:p>
            <a:pPr algn="ctr" defTabSz="1097226"/>
            <a:r>
              <a:rPr lang="en-US" sz="1900" b="1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IBM Cloud </a:t>
            </a:r>
            <a:r>
              <a:rPr lang="en-US" sz="19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Private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13191" y="5253269"/>
            <a:ext cx="1317028" cy="328295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 defTabSz="1097226"/>
            <a:r>
              <a:rPr lang="en-US" sz="13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Core Services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418447" y="5598267"/>
            <a:ext cx="822960" cy="18288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60957" rIns="0" bIns="60957" rtlCol="0" anchor="ctr"/>
          <a:lstStyle/>
          <a:p>
            <a:pPr algn="ctr" defTabSz="1097226">
              <a:defRPr/>
            </a:pPr>
            <a:r>
              <a:rPr lang="en-US" sz="11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Logging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152424" y="5598267"/>
            <a:ext cx="1188720" cy="18288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60957" rIns="0" bIns="60957" rtlCol="0" anchor="ctr"/>
          <a:lstStyle/>
          <a:p>
            <a:pPr algn="ctr" defTabSz="1097226">
              <a:defRPr/>
            </a:pPr>
            <a:r>
              <a:rPr lang="en-US" sz="11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IAM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150568" y="5843030"/>
            <a:ext cx="1188720" cy="417196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60957" rIns="0" bIns="60957" rtlCol="0" anchor="ctr"/>
          <a:lstStyle/>
          <a:p>
            <a:pPr algn="ctr" defTabSz="1097226">
              <a:defRPr/>
            </a:pPr>
            <a:r>
              <a:rPr lang="en-US" sz="11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Encryption &amp; Key Management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102504" y="5598267"/>
            <a:ext cx="1097280" cy="36576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60957" rIns="0" bIns="60957" rtlCol="0" anchor="ctr"/>
          <a:lstStyle/>
          <a:p>
            <a:pPr algn="ctr" defTabSz="1097226">
              <a:defRPr/>
            </a:pPr>
            <a:r>
              <a:rPr lang="en-US" sz="11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API &amp; Data Connect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309808" y="5843029"/>
            <a:ext cx="731520" cy="417939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60957" rIns="0" bIns="60957" rtlCol="0" anchor="ctr"/>
          <a:lstStyle/>
          <a:p>
            <a:pPr algn="ctr" defTabSz="1097226">
              <a:defRPr/>
            </a:pPr>
            <a:r>
              <a:rPr lang="en-US" sz="11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Usage</a:t>
            </a:r>
          </a:p>
          <a:p>
            <a:pPr algn="ctr" defTabSz="1097226">
              <a:defRPr/>
            </a:pPr>
            <a:r>
              <a:rPr lang="en-US" sz="11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Metering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418447" y="5843029"/>
            <a:ext cx="822960" cy="18288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60957" rIns="0" bIns="60957" rtlCol="0" anchor="ctr"/>
          <a:lstStyle/>
          <a:p>
            <a:pPr algn="ctr" defTabSz="1097226">
              <a:defRPr/>
            </a:pPr>
            <a:r>
              <a:rPr lang="en-US" sz="11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Monitoring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418447" y="6077347"/>
            <a:ext cx="822960" cy="18288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60957" rIns="0" bIns="60957" rtlCol="0" anchor="ctr"/>
          <a:lstStyle/>
          <a:p>
            <a:pPr algn="ctr" defTabSz="1097226">
              <a:defRPr/>
            </a:pPr>
            <a:r>
              <a:rPr lang="en-US" sz="11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Event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314613" y="5598267"/>
            <a:ext cx="731520" cy="182880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60957" rIns="0" bIns="60957" rtlCol="0" anchor="ctr"/>
          <a:lstStyle/>
          <a:p>
            <a:pPr algn="ctr" defTabSz="1097226">
              <a:defRPr/>
            </a:pPr>
            <a:r>
              <a:rPr lang="en-US" sz="11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Audit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31834" y="5252078"/>
            <a:ext cx="2195473" cy="328295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 algn="ctr" defTabSz="1097226"/>
            <a:r>
              <a:rPr lang="en-US" sz="13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Data &amp; Analytics Services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343012" y="5586207"/>
            <a:ext cx="1138891" cy="639581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121914" tIns="60957" rIns="121914" bIns="60957" rtlCol="0" anchor="ctr"/>
          <a:lstStyle/>
          <a:p>
            <a:pPr algn="ctr" defTabSz="1097226">
              <a:defRPr/>
            </a:pPr>
            <a:r>
              <a:rPr lang="en-US" sz="13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Databases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544258" y="5601569"/>
            <a:ext cx="1149017" cy="610523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121914" tIns="60957" rIns="121914" bIns="60957" rtlCol="0" anchor="ctr"/>
          <a:lstStyle/>
          <a:p>
            <a:pPr algn="ctr" defTabSz="1097226">
              <a:defRPr/>
            </a:pPr>
            <a:r>
              <a:rPr lang="en-US" sz="13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Analytics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9106501" y="6046906"/>
            <a:ext cx="1093283" cy="213321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tIns="60957" rIns="0" bIns="60957" rtlCol="0" anchor="ctr"/>
          <a:lstStyle/>
          <a:p>
            <a:pPr algn="ctr" defTabSz="1097226">
              <a:defRPr/>
            </a:pPr>
            <a:r>
              <a:rPr lang="en-US" sz="11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Tenant </a:t>
            </a:r>
            <a:r>
              <a:rPr lang="en-US" sz="1100" kern="0" dirty="0" err="1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Svcs</a:t>
            </a:r>
            <a:endParaRPr lang="en-US" sz="1100" kern="0" dirty="0">
              <a:solidFill>
                <a:prstClr val="white"/>
              </a:solidFill>
              <a:latin typeface="IBM Plex Sans"/>
              <a:ea typeface="IBM Plex Sans" charset="0"/>
              <a:cs typeface="IBM Plex Sans" charset="0"/>
              <a:sym typeface="Arial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529548" y="5609933"/>
            <a:ext cx="1524869" cy="622584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121914" tIns="60957" rIns="121914" bIns="60957" rtlCol="0" anchor="ctr"/>
          <a:lstStyle/>
          <a:p>
            <a:pPr algn="ctr" defTabSz="1097226">
              <a:defRPr/>
            </a:pPr>
            <a:r>
              <a:rPr lang="en-US" sz="13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Kubernetes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26647" y="5257375"/>
            <a:ext cx="1340532" cy="328292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 algn="ctr" defTabSz="1097226"/>
            <a:r>
              <a:rPr lang="en-US" sz="13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Infrastructure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0432620" y="4723521"/>
            <a:ext cx="1562472" cy="1670984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121914" tIns="60957" rIns="121914" bIns="60957" rtlCol="0" anchor="ctr"/>
          <a:lstStyle/>
          <a:p>
            <a:pPr algn="ctr" defTabSz="1097226"/>
            <a:r>
              <a:rPr lang="en-US" sz="13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Self-service catalog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348348" y="1447047"/>
            <a:ext cx="5367845" cy="2276560"/>
            <a:chOff x="181975" y="1157162"/>
            <a:chExt cx="4025884" cy="1707420"/>
          </a:xfrm>
        </p:grpSpPr>
        <p:sp>
          <p:nvSpPr>
            <p:cNvPr id="81" name="Left-Right Arrow 80"/>
            <p:cNvSpPr/>
            <p:nvPr/>
          </p:nvSpPr>
          <p:spPr>
            <a:xfrm>
              <a:off x="3243211" y="2099496"/>
              <a:ext cx="437482" cy="220423"/>
            </a:xfrm>
            <a:prstGeom prst="leftRightArrow">
              <a:avLst/>
            </a:prstGeom>
            <a:solidFill>
              <a:srgbClr val="0000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226">
                <a:defRPr/>
              </a:pPr>
              <a:endParaRPr lang="en-US" sz="2100" kern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239577" y="1157162"/>
              <a:ext cx="3968282" cy="1707420"/>
            </a:xfrm>
            <a:prstGeom prst="rect">
              <a:avLst/>
            </a:prstGeom>
            <a:solidFill>
              <a:srgbClr val="000E5E"/>
            </a:solidFill>
            <a:ln w="254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97226">
                <a:defRPr/>
              </a:pPr>
              <a:endParaRPr lang="en-US" sz="11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81975" y="1180225"/>
              <a:ext cx="248297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097226"/>
              <a:r>
                <a:rPr lang="en-US" sz="1600" b="1" dirty="0">
                  <a:solidFill>
                    <a:srgbClr val="000E5E"/>
                  </a:solidFill>
                  <a:latin typeface="IBM Plex Sans"/>
                  <a:ea typeface="IBM Plex Sans" charset="0"/>
                  <a:cs typeface="IBM Plex Sans" charset="0"/>
                  <a:sym typeface="Arial"/>
                </a:rPr>
                <a:t>Cloud Automation Manager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21246" y="1488840"/>
              <a:ext cx="1074474" cy="809984"/>
            </a:xfrm>
            <a:prstGeom prst="rect">
              <a:avLst/>
            </a:prstGeom>
            <a:solidFill>
              <a:srgbClr val="003BC9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defTabSz="1097226"/>
              <a:r>
                <a:rPr lang="en-US" sz="1300" dirty="0">
                  <a:solidFill>
                    <a:prstClr val="white"/>
                  </a:solidFill>
                  <a:latin typeface="IBM Plex Sans"/>
                  <a:ea typeface="IBM Plex Sans" charset="0"/>
                  <a:cs typeface="IBM Plex Sans" charset="0"/>
                  <a:sym typeface="Arial"/>
                </a:rPr>
                <a:t>Workload Automation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924540" y="1488222"/>
              <a:ext cx="1076218" cy="810602"/>
            </a:xfrm>
            <a:prstGeom prst="rect">
              <a:avLst/>
            </a:prstGeom>
            <a:solidFill>
              <a:srgbClr val="003BC9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defTabSz="1097226"/>
              <a:r>
                <a:rPr lang="en-US" sz="1300" dirty="0">
                  <a:solidFill>
                    <a:prstClr val="white"/>
                  </a:solidFill>
                  <a:latin typeface="IBM Plex Sans"/>
                  <a:ea typeface="IBM Plex Sans" charset="0"/>
                  <a:cs typeface="IBM Plex Sans" charset="0"/>
                  <a:sym typeface="Arial"/>
                </a:rPr>
                <a:t>Service Composition &amp; </a:t>
              </a:r>
            </a:p>
            <a:p>
              <a:pPr algn="ctr" defTabSz="1097226"/>
              <a:r>
                <a:rPr lang="en-US" sz="1300" dirty="0">
                  <a:solidFill>
                    <a:prstClr val="white"/>
                  </a:solidFill>
                  <a:latin typeface="IBM Plex Sans"/>
                  <a:ea typeface="IBM Plex Sans" charset="0"/>
                  <a:cs typeface="IBM Plex Sans" charset="0"/>
                  <a:sym typeface="Arial"/>
                </a:rPr>
                <a:t>Orchestration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029578" y="1489486"/>
              <a:ext cx="1076218" cy="809337"/>
            </a:xfrm>
            <a:prstGeom prst="rect">
              <a:avLst/>
            </a:prstGeom>
            <a:solidFill>
              <a:srgbClr val="003BC9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algn="ctr" defTabSz="1097226"/>
              <a:r>
                <a:rPr lang="en-US" sz="1300" dirty="0">
                  <a:solidFill>
                    <a:prstClr val="white"/>
                  </a:solidFill>
                  <a:latin typeface="IBM Plex Sans"/>
                  <a:ea typeface="IBM Plex Sans" charset="0"/>
                  <a:cs typeface="IBM Plex Sans" charset="0"/>
                  <a:sym typeface="Arial"/>
                </a:rPr>
                <a:t>Instance </a:t>
              </a:r>
            </a:p>
            <a:p>
              <a:pPr algn="ctr" defTabSz="1097226"/>
              <a:r>
                <a:rPr lang="en-US" sz="1300" dirty="0">
                  <a:solidFill>
                    <a:prstClr val="white"/>
                  </a:solidFill>
                  <a:latin typeface="IBM Plex Sans"/>
                  <a:ea typeface="IBM Plex Sans" charset="0"/>
                  <a:cs typeface="IBM Plex Sans" charset="0"/>
                  <a:sym typeface="Arial"/>
                </a:rPr>
                <a:t>Management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821246" y="2470469"/>
              <a:ext cx="3284550" cy="207749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txBody>
            <a:bodyPr wrap="square">
              <a:spAutoFit/>
            </a:bodyPr>
            <a:lstStyle/>
            <a:p>
              <a:pPr algn="ctr" defTabSz="1097226">
                <a:tabLst>
                  <a:tab pos="390506" algn="l"/>
                </a:tabLst>
                <a:defRPr/>
              </a:pPr>
              <a:r>
                <a:rPr lang="en-US" sz="1200" b="1" kern="0" dirty="0">
                  <a:solidFill>
                    <a:prstClr val="white"/>
                  </a:solidFill>
                  <a:latin typeface="IBM Plex Sans"/>
                  <a:ea typeface="IBM Plex Sans" charset="0"/>
                  <a:cs typeface="IBM Plex Sans" charset="0"/>
                  <a:sym typeface="Arial"/>
                </a:rPr>
                <a:t>Multi-cloud management services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340746" y="1484563"/>
              <a:ext cx="384427" cy="1302334"/>
            </a:xfrm>
            <a:prstGeom prst="rect">
              <a:avLst/>
            </a:prstGeom>
            <a:solidFill>
              <a:srgbClr val="003BC9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vert="vert270" lIns="0" rIns="0" rtlCol="0" anchor="ctr"/>
            <a:lstStyle/>
            <a:p>
              <a:pPr algn="ctr" defTabSz="1097226"/>
              <a:r>
                <a:rPr lang="en-US" sz="1300" dirty="0">
                  <a:solidFill>
                    <a:prstClr val="white"/>
                  </a:solidFill>
                  <a:latin typeface="IBM Plex Sans"/>
                  <a:ea typeface="IBM Plex Sans" charset="0"/>
                  <a:cs typeface="IBM Plex Sans" charset="0"/>
                  <a:sym typeface="Arial"/>
                </a:rPr>
                <a:t>Template Library</a:t>
              </a: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4806298" y="5073686"/>
            <a:ext cx="1340532" cy="533477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 algn="ctr" defTabSz="1097226"/>
            <a:r>
              <a:rPr lang="en-US" sz="13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Multi-cloud</a:t>
            </a:r>
          </a:p>
          <a:p>
            <a:pPr algn="ctr" defTabSz="1097226"/>
            <a:r>
              <a:rPr lang="en-US" sz="130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Infrastructure 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859270" y="5615265"/>
            <a:ext cx="1149017" cy="610523"/>
          </a:xfrm>
          <a:prstGeom prst="rect">
            <a:avLst/>
          </a:prstGeom>
          <a:solidFill>
            <a:srgbClr val="003BC9"/>
          </a:solidFill>
          <a:ln w="254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</a:ln>
          <a:effectLst/>
        </p:spPr>
        <p:txBody>
          <a:bodyPr lIns="121914" tIns="60957" rIns="121914" bIns="60957" rtlCol="0" anchor="ctr"/>
          <a:lstStyle/>
          <a:p>
            <a:pPr algn="ctr" defTabSz="1097226">
              <a:defRPr/>
            </a:pPr>
            <a:r>
              <a:rPr lang="en-US" sz="1300" kern="0" dirty="0">
                <a:solidFill>
                  <a:prstClr val="white"/>
                </a:solidFill>
                <a:latin typeface="IBM Plex Sans"/>
                <a:ea typeface="IBM Plex Sans" charset="0"/>
                <a:cs typeface="IBM Plex Sans" charset="0"/>
                <a:sym typeface="Arial"/>
              </a:rPr>
              <a:t>CAM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5719141" y="3840092"/>
            <a:ext cx="267288" cy="1674475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465767" y="3810737"/>
            <a:ext cx="4330908" cy="1769635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3"/>
          <p:cNvSpPr txBox="1">
            <a:spLocks/>
          </p:cNvSpPr>
          <p:nvPr/>
        </p:nvSpPr>
        <p:spPr bwMode="black">
          <a:xfrm>
            <a:off x="438151" y="6525684"/>
            <a:ext cx="2832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Arial" charset="0"/>
              </a:defRPr>
            </a:lvl1pPr>
            <a:lvl2pPr marL="990575" indent="-380990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2pPr>
            <a:lvl3pPr marL="1523962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3pPr>
            <a:lvl4pPr marL="2133547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4pPr>
            <a:lvl5pPr marL="2743131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5pPr>
            <a:lvl6pPr marL="3352716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6pPr>
            <a:lvl7pPr marL="3962301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7pPr>
            <a:lvl8pPr marL="4571886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8pPr>
            <a:lvl9pPr marL="5181470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9pPr>
          </a:lstStyle>
          <a:p>
            <a:fld id="{FFBFDC66-605C-654D-BEB4-C2CBFFB9A502}" type="slidenum">
              <a:rPr lang="en-US" sz="1200" smtClean="0">
                <a:solidFill>
                  <a:srgbClr val="44546A"/>
                </a:solidFill>
                <a:latin typeface="Arial" charset="0"/>
              </a:rPr>
              <a:pPr/>
              <a:t>30</a:t>
            </a:fld>
            <a:endParaRPr lang="en-US" sz="1200" dirty="0">
              <a:solidFill>
                <a:srgbClr val="44546A"/>
              </a:solidFill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6137" y="600678"/>
            <a:ext cx="843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CAM is a Component of IBM Cloud Private that is critical to our GTS </a:t>
            </a:r>
            <a:r>
              <a:rPr lang="en-US" b="1" i="1" dirty="0" smtClean="0">
                <a:solidFill>
                  <a:srgbClr val="000000"/>
                </a:solidFill>
              </a:rPr>
              <a:t>Multi-Cloud</a:t>
            </a:r>
            <a:r>
              <a:rPr lang="en-US" i="1" dirty="0" smtClean="0">
                <a:solidFill>
                  <a:srgbClr val="000000"/>
                </a:solidFill>
              </a:rPr>
              <a:t> Strategy</a:t>
            </a:r>
            <a:endParaRPr lang="en-US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4"/>
          <p:cNvSpPr txBox="1">
            <a:spLocks/>
          </p:cNvSpPr>
          <p:nvPr/>
        </p:nvSpPr>
        <p:spPr>
          <a:xfrm>
            <a:off x="180542" y="204347"/>
            <a:ext cx="11921979" cy="52122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000" kern="1200" baseline="0">
                <a:solidFill>
                  <a:srgbClr val="5498E4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17">
              <a:defRPr/>
            </a:pPr>
            <a:r>
              <a:rPr lang="en-US" sz="2700" b="1" dirty="0" smtClean="0">
                <a:solidFill>
                  <a:srgbClr val="0070C0"/>
                </a:solidFill>
                <a:latin typeface="Calibri" panose="020F0502020204030204"/>
                <a:sym typeface="Arial"/>
              </a:rPr>
              <a:t>Cloud </a:t>
            </a:r>
            <a:r>
              <a:rPr lang="en-US" sz="2700" b="1" dirty="0">
                <a:solidFill>
                  <a:srgbClr val="0070C0"/>
                </a:solidFill>
                <a:latin typeface="Calibri" panose="020F0502020204030204"/>
                <a:sym typeface="Arial"/>
              </a:rPr>
              <a:t>Automation Manager (CAM): Use cases</a:t>
            </a:r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62333" y="1374296"/>
            <a:ext cx="5486400" cy="4779264"/>
          </a:xfrm>
          <a:prstGeom prst="rect">
            <a:avLst/>
          </a:prstGeom>
        </p:spPr>
        <p:txBody>
          <a:bodyPr anchor="ctr" anchorCtr="0"/>
          <a:lstStyle/>
          <a:p>
            <a:pPr marL="380981" indent="-380981">
              <a:buFont typeface="Arial" charset="0"/>
              <a:buChar char="•"/>
              <a:defRPr/>
            </a:pPr>
            <a:endParaRPr lang="en-GB" sz="2000" i="1" dirty="0">
              <a:latin typeface="IBM Plex Sans" charset="0"/>
              <a:ea typeface="IBM Plex Sans" charset="0"/>
              <a:cs typeface="IBM Plex Sans" charset="0"/>
            </a:endParaRPr>
          </a:p>
          <a:p>
            <a:pPr marL="380981" indent="-380981">
              <a:buFont typeface="Arial" charset="0"/>
              <a:buChar char="•"/>
              <a:defRPr/>
            </a:pPr>
            <a:r>
              <a:rPr lang="en-US" sz="2000" i="1" dirty="0">
                <a:latin typeface="IBM Plex Sans" charset="0"/>
                <a:ea typeface="IBM Plex Sans" charset="0"/>
                <a:cs typeface="IBM Plex Sans" charset="0"/>
                <a:sym typeface="Helvetica Neue"/>
              </a:rPr>
              <a:t>Automate and standardize </a:t>
            </a:r>
            <a:r>
              <a:rPr lang="en-US" sz="2000" b="0" dirty="0">
                <a:latin typeface="IBM Plex Sans" charset="0"/>
                <a:ea typeface="IBM Plex Sans" charset="0"/>
                <a:cs typeface="IBM Plex Sans" charset="0"/>
                <a:sym typeface="Helvetica Neue"/>
              </a:rPr>
              <a:t>delivery of infrastructure and application stacks consistently in many clouds</a:t>
            </a:r>
          </a:p>
          <a:p>
            <a:pPr marL="380981" indent="-380981">
              <a:buFont typeface="Arial" charset="0"/>
              <a:buChar char="•"/>
              <a:defRPr/>
            </a:pPr>
            <a:endParaRPr lang="en-US" sz="2000" i="1" dirty="0">
              <a:latin typeface="IBM Plex Sans" charset="0"/>
              <a:ea typeface="IBM Plex Sans" charset="0"/>
              <a:cs typeface="IBM Plex Sans" charset="0"/>
              <a:sym typeface="Helvetica Neue"/>
            </a:endParaRPr>
          </a:p>
          <a:p>
            <a:pPr marL="380981" indent="-380981">
              <a:buFont typeface="Arial" charset="0"/>
              <a:buChar char="•"/>
              <a:defRPr/>
            </a:pPr>
            <a:r>
              <a:rPr lang="en-US" sz="2000" i="1" dirty="0">
                <a:latin typeface="IBM Plex Sans" charset="0"/>
                <a:ea typeface="IBM Plex Sans" charset="0"/>
                <a:cs typeface="IBM Plex Sans" charset="0"/>
                <a:sym typeface="Helvetica Neue"/>
              </a:rPr>
              <a:t>Compose and orchestrate </a:t>
            </a:r>
            <a:r>
              <a:rPr lang="en-US" sz="2000" b="0" i="1" dirty="0">
                <a:latin typeface="IBM Plex Sans" charset="0"/>
                <a:ea typeface="IBM Plex Sans" charset="0"/>
                <a:cs typeface="IBM Plex Sans" charset="0"/>
                <a:sym typeface="Helvetica Neue"/>
              </a:rPr>
              <a:t>complex environments </a:t>
            </a:r>
            <a:r>
              <a:rPr lang="en-US" sz="2000" b="0" dirty="0">
                <a:latin typeface="IBM Plex Sans" charset="0"/>
                <a:ea typeface="IBM Plex Sans" charset="0"/>
                <a:cs typeface="IBM Plex Sans" charset="0"/>
                <a:sym typeface="Helvetica Neue"/>
              </a:rPr>
              <a:t>into </a:t>
            </a:r>
            <a:r>
              <a:rPr lang="en-US" sz="2000" b="0" i="1" dirty="0">
                <a:latin typeface="IBM Plex Sans" charset="0"/>
                <a:ea typeface="IBM Plex Sans" charset="0"/>
                <a:cs typeface="IBM Plex Sans" charset="0"/>
                <a:sym typeface="Helvetica Neue"/>
              </a:rPr>
              <a:t>easy to consume cloud services </a:t>
            </a:r>
            <a:r>
              <a:rPr lang="en-US" sz="2000" b="0" dirty="0">
                <a:latin typeface="IBM Plex Sans" charset="0"/>
                <a:ea typeface="IBM Plex Sans" charset="0"/>
                <a:cs typeface="IBM Plex Sans" charset="0"/>
                <a:sym typeface="Helvetica Neue"/>
              </a:rPr>
              <a:t>that can be </a:t>
            </a:r>
            <a:r>
              <a:rPr lang="en-US" sz="2000" b="0" i="1" dirty="0">
                <a:latin typeface="IBM Plex Sans" charset="0"/>
                <a:ea typeface="IBM Plex Sans" charset="0"/>
                <a:cs typeface="IBM Plex Sans" charset="0"/>
                <a:sym typeface="Helvetica Neue"/>
              </a:rPr>
              <a:t>accessed with a DevOps tool chain</a:t>
            </a:r>
            <a:r>
              <a:rPr lang="en-US" sz="2000" b="0" dirty="0">
                <a:latin typeface="IBM Plex Sans" charset="0"/>
                <a:ea typeface="IBM Plex Sans" charset="0"/>
                <a:cs typeface="IBM Plex Sans" charset="0"/>
                <a:sym typeface="Helvetica Neue"/>
              </a:rPr>
              <a:t> or </a:t>
            </a:r>
            <a:r>
              <a:rPr lang="en-US" sz="2000" b="0" i="1" dirty="0">
                <a:latin typeface="IBM Plex Sans" charset="0"/>
                <a:ea typeface="IBM Plex Sans" charset="0"/>
                <a:cs typeface="IBM Plex Sans" charset="0"/>
                <a:sym typeface="Helvetica Neue"/>
              </a:rPr>
              <a:t>published into a self-service catalog</a:t>
            </a:r>
          </a:p>
          <a:p>
            <a:pPr marL="380981" indent="-380981">
              <a:buFont typeface="Arial" charset="0"/>
              <a:buChar char="•"/>
              <a:defRPr/>
            </a:pPr>
            <a:endParaRPr lang="en-GB" sz="1100" i="1" dirty="0">
              <a:latin typeface="IBM Plex Sans" charset="0"/>
              <a:ea typeface="IBM Plex Sans" charset="0"/>
              <a:cs typeface="IBM Plex Sans" charset="0"/>
            </a:endParaRPr>
          </a:p>
          <a:p>
            <a:pPr marL="380981" indent="-380981">
              <a:buFont typeface="Arial" charset="0"/>
              <a:buChar char="•"/>
              <a:defRPr/>
            </a:pPr>
            <a:endParaRPr lang="en-GB" sz="1100" i="1" dirty="0">
              <a:latin typeface="IBM Plex Sans" charset="0"/>
              <a:ea typeface="IBM Plex Sans" charset="0"/>
              <a:cs typeface="IBM Plex Sans" charset="0"/>
            </a:endParaRPr>
          </a:p>
          <a:p>
            <a:pPr marL="380981" indent="-380981">
              <a:buFont typeface="Arial" charset="0"/>
              <a:buChar char="•"/>
              <a:defRPr/>
            </a:pPr>
            <a:r>
              <a:rPr lang="en-GB" sz="2000" i="1" dirty="0">
                <a:latin typeface="IBM Plex Sans" charset="0"/>
                <a:ea typeface="IBM Plex Sans" charset="0"/>
                <a:cs typeface="IBM Plex Sans" charset="0"/>
              </a:rPr>
              <a:t>Manage workload and service instance </a:t>
            </a:r>
            <a:r>
              <a:rPr lang="en-GB" sz="2000" b="0" i="1" dirty="0">
                <a:latin typeface="IBM Plex Sans" charset="0"/>
                <a:ea typeface="IBM Plex Sans" charset="0"/>
                <a:cs typeface="IBM Plex Sans" charset="0"/>
              </a:rPr>
              <a:t>lifecycle across many clouds</a:t>
            </a:r>
            <a:endParaRPr lang="en-US" sz="2000" b="0" i="1" dirty="0" smtClean="0">
              <a:latin typeface="IBM Plex Sans" charset="0"/>
              <a:ea typeface="IBM Plex Sans" charset="0"/>
              <a:cs typeface="IBM Plex Sans" charset="0"/>
              <a:sym typeface="Helvetica Neue"/>
            </a:endParaRPr>
          </a:p>
          <a:p>
            <a:pPr marL="380981" indent="-380981">
              <a:buFont typeface="Arial" charset="0"/>
              <a:buChar char="•"/>
              <a:defRPr/>
            </a:pPr>
            <a:endParaRPr lang="en-US" sz="20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5867400" y="1447800"/>
            <a:ext cx="6111747" cy="3657600"/>
            <a:chOff x="1913829" y="1296116"/>
            <a:chExt cx="5527495" cy="3307951"/>
          </a:xfrm>
        </p:grpSpPr>
        <p:sp>
          <p:nvSpPr>
            <p:cNvPr id="38" name="Rounded Rectangle 37"/>
            <p:cNvSpPr>
              <a:spLocks noChangeAspect="1"/>
            </p:cNvSpPr>
            <p:nvPr/>
          </p:nvSpPr>
          <p:spPr>
            <a:xfrm>
              <a:off x="1913829" y="1296116"/>
              <a:ext cx="5527495" cy="3307951"/>
            </a:xfrm>
            <a:prstGeom prst="roundRect">
              <a:avLst>
                <a:gd name="adj" fmla="val 9677"/>
              </a:avLst>
            </a:prstGeom>
            <a:noFill/>
            <a:ln w="254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  <a:effectLst>
              <a:softEdge rad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endParaRPr lang="en-US" sz="900" dirty="0">
                <a:solidFill>
                  <a:srgbClr val="000E5E"/>
                </a:solidFill>
                <a:ea typeface="IBM Plex Sans" charset="0"/>
                <a:cs typeface="IBM Plex Sans" charset="0"/>
                <a:sym typeface="Arial"/>
              </a:endParaRPr>
            </a:p>
          </p:txBody>
        </p:sp>
        <p:sp>
          <p:nvSpPr>
            <p:cNvPr id="39" name="Rounded Rectangle 11"/>
            <p:cNvSpPr>
              <a:spLocks noChangeArrowheads="1"/>
            </p:cNvSpPr>
            <p:nvPr/>
          </p:nvSpPr>
          <p:spPr bwMode="auto">
            <a:xfrm>
              <a:off x="2054139" y="2796899"/>
              <a:ext cx="1576588" cy="1063418"/>
            </a:xfrm>
            <a:prstGeom prst="roundRect">
              <a:avLst>
                <a:gd name="adj" fmla="val 16667"/>
              </a:avLst>
            </a:prstGeom>
            <a:solidFill>
              <a:srgbClr val="0064FF"/>
            </a:solidFill>
            <a:ln>
              <a:solidFill>
                <a:schemeClr val="bg1">
                  <a:lumMod val="50000"/>
                </a:schemeClr>
              </a:solidFill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lIns="61231" tIns="30616" rIns="61231" bIns="30616" anchor="t" anchorCtr="0"/>
            <a:lstStyle/>
            <a:p>
              <a:pPr algn="ctr" defTabSz="914354">
                <a:defRPr/>
              </a:pPr>
              <a:r>
                <a:rPr lang="en-US" sz="1200" b="1" dirty="0">
                  <a:solidFill>
                    <a:srgbClr val="FFFFFF">
                      <a:lumMod val="95000"/>
                    </a:srgbClr>
                  </a:solidFill>
                  <a:ea typeface="IBM Plex Sans" charset="0"/>
                  <a:cs typeface="IBM Plex Sans" charset="0"/>
                  <a:sym typeface="Arial"/>
                </a:rPr>
                <a:t>Template Library</a:t>
              </a:r>
            </a:p>
          </p:txBody>
        </p: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2939981" y="3163087"/>
              <a:ext cx="386284" cy="361267"/>
              <a:chOff x="3289318" y="875956"/>
              <a:chExt cx="812800" cy="812800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18" y="875956"/>
                <a:ext cx="812800" cy="812800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4649" y="987932"/>
                <a:ext cx="291878" cy="256032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9642" y="1327964"/>
                <a:ext cx="278985" cy="237744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3282" y="1309676"/>
                <a:ext cx="288986" cy="256032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</p:pic>
        </p:grpSp>
        <p:grpSp>
          <p:nvGrpSpPr>
            <p:cNvPr id="41" name="Group 40"/>
            <p:cNvGrpSpPr>
              <a:grpSpLocks noChangeAspect="1"/>
            </p:cNvGrpSpPr>
            <p:nvPr/>
          </p:nvGrpSpPr>
          <p:grpSpPr>
            <a:xfrm>
              <a:off x="2279038" y="3163087"/>
              <a:ext cx="386284" cy="361267"/>
              <a:chOff x="3289318" y="875956"/>
              <a:chExt cx="812800" cy="812800"/>
            </a:xfrm>
          </p:grpSpPr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9318" y="875956"/>
                <a:ext cx="812800" cy="812800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4649" y="987932"/>
                <a:ext cx="291878" cy="256032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9642" y="1327964"/>
                <a:ext cx="278985" cy="237744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3282" y="1309676"/>
                <a:ext cx="288986" cy="256032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3199010" y="1584933"/>
              <a:ext cx="4071367" cy="1061547"/>
              <a:chOff x="3199010" y="1608083"/>
              <a:chExt cx="4071367" cy="1061547"/>
            </a:xfrm>
          </p:grpSpPr>
          <p:sp>
            <p:nvSpPr>
              <p:cNvPr id="75" name="Rounded Rectangle 11"/>
              <p:cNvSpPr>
                <a:spLocks noChangeArrowheads="1"/>
              </p:cNvSpPr>
              <p:nvPr/>
            </p:nvSpPr>
            <p:spPr bwMode="auto">
              <a:xfrm>
                <a:off x="3199010" y="1608083"/>
                <a:ext cx="4071367" cy="1061547"/>
              </a:xfrm>
              <a:prstGeom prst="roundRect">
                <a:avLst>
                  <a:gd name="adj" fmla="val 16667"/>
                </a:avLst>
              </a:prstGeom>
              <a:solidFill>
                <a:srgbClr val="0064FF"/>
              </a:solidFill>
              <a:ln>
                <a:solidFill>
                  <a:schemeClr val="bg1">
                    <a:lumMod val="50000"/>
                  </a:schemeClr>
                </a:solidFill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61231" tIns="0" rIns="61231" bIns="30616" anchor="t" anchorCtr="0"/>
              <a:lstStyle/>
              <a:p>
                <a:pPr defTabSz="914313">
                  <a:defRPr/>
                </a:pPr>
                <a:r>
                  <a:rPr lang="en-US" sz="1300" b="1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Deployment &amp; Process Orchestration</a:t>
                </a:r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4317593" y="1923710"/>
                <a:ext cx="1956365" cy="399514"/>
                <a:chOff x="2357936" y="2075227"/>
                <a:chExt cx="1805617" cy="272771"/>
              </a:xfrm>
            </p:grpSpPr>
            <p:sp>
              <p:nvSpPr>
                <p:cNvPr id="87" name="Process 33"/>
                <p:cNvSpPr>
                  <a:spLocks noChangeArrowheads="1"/>
                </p:cNvSpPr>
                <p:nvPr/>
              </p:nvSpPr>
              <p:spPr bwMode="auto">
                <a:xfrm>
                  <a:off x="2843470" y="2260291"/>
                  <a:ext cx="149670" cy="87707"/>
                </a:xfrm>
                <a:prstGeom prst="flowChartProcess">
                  <a:avLst/>
                </a:prstGeom>
                <a:gradFill flip="none" rotWithShape="1">
                  <a:gsLst>
                    <a:gs pos="0">
                      <a:srgbClr val="0070C0">
                        <a:tint val="66000"/>
                        <a:satMod val="160000"/>
                      </a:srgbClr>
                    </a:gs>
                    <a:gs pos="50000">
                      <a:srgbClr val="0070C0">
                        <a:tint val="44500"/>
                        <a:satMod val="160000"/>
                      </a:srgbClr>
                    </a:gs>
                    <a:gs pos="100000">
                      <a:srgbClr val="0070C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solidFill>
                    <a:srgbClr val="0070C0"/>
                  </a:solidFill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61231" tIns="30616" rIns="61231" bIns="30616"/>
                <a:lstStyle/>
                <a:p>
                  <a:pPr defTabSz="914313">
                    <a:defRPr/>
                  </a:pPr>
                  <a:endParaRPr lang="en-US" sz="700" b="1">
                    <a:solidFill>
                      <a:prstClr val="black"/>
                    </a:solidFill>
                    <a:ea typeface="IBM Plex Sans" charset="0"/>
                    <a:cs typeface="IBM Plex Sans" charset="0"/>
                    <a:sym typeface="Arial"/>
                  </a:endParaRPr>
                </a:p>
              </p:txBody>
            </p:sp>
            <p:sp>
              <p:nvSpPr>
                <p:cNvPr id="88" name="Decision 34"/>
                <p:cNvSpPr>
                  <a:spLocks noChangeArrowheads="1"/>
                </p:cNvSpPr>
                <p:nvPr/>
              </p:nvSpPr>
              <p:spPr bwMode="auto">
                <a:xfrm>
                  <a:off x="3249236" y="2172154"/>
                  <a:ext cx="150332" cy="87707"/>
                </a:xfrm>
                <a:prstGeom prst="flowChartDecision">
                  <a:avLst/>
                </a:prstGeom>
                <a:gradFill flip="none" rotWithShape="1">
                  <a:gsLst>
                    <a:gs pos="0">
                      <a:srgbClr val="0070C0">
                        <a:tint val="66000"/>
                        <a:satMod val="160000"/>
                      </a:srgbClr>
                    </a:gs>
                    <a:gs pos="50000">
                      <a:srgbClr val="0070C0">
                        <a:tint val="44500"/>
                        <a:satMod val="160000"/>
                      </a:srgbClr>
                    </a:gs>
                    <a:gs pos="100000">
                      <a:srgbClr val="0070C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solidFill>
                    <a:srgbClr val="0070C0"/>
                  </a:solidFill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61231" tIns="30616" rIns="61231" bIns="30616"/>
                <a:lstStyle/>
                <a:p>
                  <a:pPr defTabSz="914313">
                    <a:defRPr/>
                  </a:pPr>
                  <a:endParaRPr lang="en-US" sz="700" b="1">
                    <a:solidFill>
                      <a:prstClr val="black"/>
                    </a:solidFill>
                    <a:ea typeface="IBM Plex Sans" charset="0"/>
                    <a:cs typeface="IBM Plex Sans" charset="0"/>
                    <a:sym typeface="Arial"/>
                  </a:endParaRPr>
                </a:p>
              </p:txBody>
            </p:sp>
            <p:sp>
              <p:nvSpPr>
                <p:cNvPr id="89" name="Manual Input 35"/>
                <p:cNvSpPr>
                  <a:spLocks noChangeArrowheads="1"/>
                </p:cNvSpPr>
                <p:nvPr/>
              </p:nvSpPr>
              <p:spPr bwMode="auto">
                <a:xfrm>
                  <a:off x="2357936" y="2180058"/>
                  <a:ext cx="150332" cy="117372"/>
                </a:xfrm>
                <a:prstGeom prst="flowChartManualInput">
                  <a:avLst/>
                </a:prstGeom>
                <a:gradFill flip="none" rotWithShape="1">
                  <a:gsLst>
                    <a:gs pos="0">
                      <a:srgbClr val="0070C0">
                        <a:tint val="66000"/>
                        <a:satMod val="160000"/>
                      </a:srgbClr>
                    </a:gs>
                    <a:gs pos="50000">
                      <a:srgbClr val="0070C0">
                        <a:tint val="44500"/>
                        <a:satMod val="160000"/>
                      </a:srgbClr>
                    </a:gs>
                    <a:gs pos="100000">
                      <a:srgbClr val="0070C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solidFill>
                    <a:srgbClr val="0070C0"/>
                  </a:solidFill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61231" tIns="30616" rIns="61231" bIns="30616"/>
                <a:lstStyle/>
                <a:p>
                  <a:pPr defTabSz="914313">
                    <a:defRPr/>
                  </a:pPr>
                  <a:endParaRPr lang="en-US" sz="700" b="1">
                    <a:solidFill>
                      <a:prstClr val="black"/>
                    </a:solidFill>
                    <a:ea typeface="IBM Plex Sans" charset="0"/>
                    <a:cs typeface="IBM Plex Sans" charset="0"/>
                    <a:sym typeface="Arial"/>
                  </a:endParaRPr>
                </a:p>
              </p:txBody>
            </p:sp>
            <p:sp>
              <p:nvSpPr>
                <p:cNvPr id="90" name="Terminator 37"/>
                <p:cNvSpPr>
                  <a:spLocks noChangeArrowheads="1"/>
                </p:cNvSpPr>
                <p:nvPr/>
              </p:nvSpPr>
              <p:spPr bwMode="auto">
                <a:xfrm>
                  <a:off x="3936652" y="2199047"/>
                  <a:ext cx="180133" cy="87707"/>
                </a:xfrm>
                <a:prstGeom prst="flowChartTerminator">
                  <a:avLst/>
                </a:prstGeom>
                <a:gradFill flip="none" rotWithShape="1">
                  <a:gsLst>
                    <a:gs pos="0">
                      <a:srgbClr val="0070C0">
                        <a:tint val="66000"/>
                        <a:satMod val="160000"/>
                      </a:srgbClr>
                    </a:gs>
                    <a:gs pos="50000">
                      <a:srgbClr val="0070C0">
                        <a:tint val="44500"/>
                        <a:satMod val="160000"/>
                      </a:srgbClr>
                    </a:gs>
                    <a:gs pos="100000">
                      <a:srgbClr val="0070C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solidFill>
                    <a:srgbClr val="0070C0"/>
                  </a:solidFill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61231" tIns="30616" rIns="61231" bIns="30616"/>
                <a:lstStyle/>
                <a:p>
                  <a:pPr defTabSz="914313">
                    <a:defRPr/>
                  </a:pPr>
                  <a:endParaRPr lang="en-US" sz="700" b="1">
                    <a:solidFill>
                      <a:prstClr val="black"/>
                    </a:solidFill>
                    <a:ea typeface="IBM Plex Sans" charset="0"/>
                    <a:cs typeface="IBM Plex Sans" charset="0"/>
                    <a:sym typeface="Arial"/>
                  </a:endParaRPr>
                </a:p>
              </p:txBody>
            </p:sp>
            <p:cxnSp>
              <p:nvCxnSpPr>
                <p:cNvPr id="91" name="Elbow Connector 41"/>
                <p:cNvCxnSpPr>
                  <a:cxnSpLocks noChangeShapeType="1"/>
                </p:cNvCxnSpPr>
                <p:nvPr/>
              </p:nvCxnSpPr>
              <p:spPr bwMode="auto">
                <a:xfrm>
                  <a:off x="2508268" y="2238744"/>
                  <a:ext cx="335201" cy="654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2060"/>
                  </a:solidFill>
                  <a:round/>
                  <a:headEnd/>
                  <a:tailEnd type="arrow" w="med" len="med"/>
                </a:ln>
              </p:spPr>
            </p:cxnSp>
            <p:cxnSp>
              <p:nvCxnSpPr>
                <p:cNvPr id="99" name="Elbow Connector 43"/>
                <p:cNvCxnSpPr>
                  <a:cxnSpLocks noChangeShapeType="1"/>
                </p:cNvCxnSpPr>
                <p:nvPr/>
              </p:nvCxnSpPr>
              <p:spPr bwMode="auto">
                <a:xfrm flipV="1">
                  <a:off x="2993139" y="2237074"/>
                  <a:ext cx="231696" cy="67070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2060"/>
                  </a:solidFill>
                  <a:round/>
                  <a:headEnd/>
                  <a:tailEnd type="arrow" w="med" len="med"/>
                </a:ln>
              </p:spPr>
            </p:cxnSp>
            <p:cxnSp>
              <p:nvCxnSpPr>
                <p:cNvPr id="100" name="Elbow Connector 45"/>
                <p:cNvCxnSpPr>
                  <a:cxnSpLocks noChangeShapeType="1"/>
                </p:cNvCxnSpPr>
                <p:nvPr/>
              </p:nvCxnSpPr>
              <p:spPr bwMode="auto">
                <a:xfrm>
                  <a:off x="3399567" y="2216008"/>
                  <a:ext cx="537084" cy="26894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2060"/>
                  </a:solidFill>
                  <a:round/>
                  <a:headEnd/>
                  <a:tailEnd type="arrow" w="med" len="med"/>
                </a:ln>
              </p:spPr>
            </p:cxnSp>
            <p:cxnSp>
              <p:nvCxnSpPr>
                <p:cNvPr id="101" name="Elbow Connector 47"/>
                <p:cNvCxnSpPr>
                  <a:cxnSpLocks noChangeShapeType="1"/>
                </p:cNvCxnSpPr>
                <p:nvPr/>
              </p:nvCxnSpPr>
              <p:spPr bwMode="auto">
                <a:xfrm flipV="1">
                  <a:off x="3670281" y="2119081"/>
                  <a:ext cx="235675" cy="96926"/>
                </a:xfrm>
                <a:prstGeom prst="bentConnector3">
                  <a:avLst>
                    <a:gd name="adj1" fmla="val 50000"/>
                  </a:avLst>
                </a:prstGeom>
                <a:noFill/>
                <a:ln w="9525">
                  <a:solidFill>
                    <a:srgbClr val="002060"/>
                  </a:solidFill>
                  <a:round/>
                  <a:headEnd/>
                  <a:tailEnd type="arrow" w="med" len="med"/>
                </a:ln>
              </p:spPr>
            </p:cxnSp>
            <p:sp>
              <p:nvSpPr>
                <p:cNvPr id="102" name="Terminator 37"/>
                <p:cNvSpPr>
                  <a:spLocks noChangeArrowheads="1"/>
                </p:cNvSpPr>
                <p:nvPr/>
              </p:nvSpPr>
              <p:spPr bwMode="auto">
                <a:xfrm>
                  <a:off x="3941035" y="2075227"/>
                  <a:ext cx="222518" cy="87707"/>
                </a:xfrm>
                <a:prstGeom prst="flowChartTerminator">
                  <a:avLst/>
                </a:prstGeom>
                <a:gradFill flip="none" rotWithShape="1">
                  <a:gsLst>
                    <a:gs pos="0">
                      <a:srgbClr val="0070C0">
                        <a:tint val="66000"/>
                        <a:satMod val="160000"/>
                      </a:srgbClr>
                    </a:gs>
                    <a:gs pos="50000">
                      <a:srgbClr val="0070C0">
                        <a:tint val="44500"/>
                        <a:satMod val="160000"/>
                      </a:srgbClr>
                    </a:gs>
                    <a:gs pos="100000">
                      <a:srgbClr val="0070C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>
                  <a:solidFill>
                    <a:srgbClr val="0070C0"/>
                  </a:solidFill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61231" tIns="30616" rIns="61231" bIns="30616"/>
                <a:lstStyle/>
                <a:p>
                  <a:pPr defTabSz="914313">
                    <a:defRPr/>
                  </a:pPr>
                  <a:endParaRPr lang="en-US" sz="700" b="1">
                    <a:solidFill>
                      <a:prstClr val="black"/>
                    </a:solidFill>
                    <a:ea typeface="IBM Plex Sans" charset="0"/>
                    <a:cs typeface="IBM Plex Sans" charset="0"/>
                    <a:sym typeface="Arial"/>
                  </a:endParaRPr>
                </a:p>
              </p:txBody>
            </p:sp>
          </p:grpSp>
          <p:sp>
            <p:nvSpPr>
              <p:cNvPr id="77" name="Rectangle 76"/>
              <p:cNvSpPr/>
              <p:nvPr/>
            </p:nvSpPr>
            <p:spPr>
              <a:xfrm>
                <a:off x="3294305" y="2406804"/>
                <a:ext cx="3874852" cy="190220"/>
              </a:xfrm>
              <a:prstGeom prst="rect">
                <a:avLst/>
              </a:prstGeom>
              <a:solidFill>
                <a:srgbClr val="003BC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3"/>
                <a:r>
                  <a:rPr lang="en-US" sz="1200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Flow Engine 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294304" y="2040616"/>
                <a:ext cx="991052" cy="323750"/>
              </a:xfrm>
              <a:prstGeom prst="rect">
                <a:avLst/>
              </a:prstGeom>
              <a:solidFill>
                <a:srgbClr val="003BC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3"/>
                <a:r>
                  <a:rPr lang="en-US" sz="1200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3</a:t>
                </a:r>
                <a:r>
                  <a:rPr lang="en-US" sz="1200" baseline="30000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rd</a:t>
                </a:r>
                <a:r>
                  <a:rPr lang="en-US" sz="1200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 Party Integrations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321424" y="1765298"/>
                <a:ext cx="847734" cy="599070"/>
              </a:xfrm>
              <a:prstGeom prst="rect">
                <a:avLst/>
              </a:prstGeom>
              <a:solidFill>
                <a:srgbClr val="003BC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914313"/>
                <a:r>
                  <a:rPr lang="en-US" sz="1200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Service  </a:t>
                </a:r>
              </a:p>
              <a:p>
                <a:pPr algn="ctr" defTabSz="914313"/>
                <a:r>
                  <a:rPr lang="en-US" sz="1200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Composer</a:t>
                </a:r>
              </a:p>
            </p:txBody>
          </p:sp>
        </p:grpSp>
        <p:grpSp>
          <p:nvGrpSpPr>
            <p:cNvPr id="43" name="Group 42"/>
            <p:cNvGrpSpPr>
              <a:grpSpLocks noChangeAspect="1"/>
            </p:cNvGrpSpPr>
            <p:nvPr/>
          </p:nvGrpSpPr>
          <p:grpSpPr>
            <a:xfrm>
              <a:off x="3722269" y="2781574"/>
              <a:ext cx="1742525" cy="1050620"/>
              <a:chOff x="2512359" y="2170398"/>
              <a:chExt cx="1503678" cy="916886"/>
            </a:xfrm>
          </p:grpSpPr>
          <p:sp>
            <p:nvSpPr>
              <p:cNvPr id="65" name="Rounded Rectangle 11"/>
              <p:cNvSpPr>
                <a:spLocks noChangeArrowheads="1"/>
              </p:cNvSpPr>
              <p:nvPr/>
            </p:nvSpPr>
            <p:spPr bwMode="auto">
              <a:xfrm>
                <a:off x="2512359" y="2170398"/>
                <a:ext cx="1503678" cy="916886"/>
              </a:xfrm>
              <a:prstGeom prst="roundRect">
                <a:avLst>
                  <a:gd name="adj" fmla="val 16667"/>
                </a:avLst>
              </a:prstGeom>
              <a:solidFill>
                <a:srgbClr val="0064FF"/>
              </a:solidFill>
              <a:ln>
                <a:solidFill>
                  <a:schemeClr val="bg1">
                    <a:lumMod val="50000"/>
                  </a:schemeClr>
                </a:solidFill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30616" rIns="0" bIns="30616" anchorCtr="1"/>
              <a:lstStyle/>
              <a:p>
                <a:pPr defTabSz="914354">
                  <a:defRPr/>
                </a:pPr>
                <a:r>
                  <a:rPr lang="en-US" sz="1200" b="1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Template Management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668655" y="2459511"/>
                <a:ext cx="1191292" cy="234437"/>
              </a:xfrm>
              <a:prstGeom prst="rect">
                <a:avLst/>
              </a:prstGeom>
              <a:solidFill>
                <a:srgbClr val="003BC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r>
                  <a:rPr lang="en-US" sz="1100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Template API</a:t>
                </a:r>
              </a:p>
            </p:txBody>
          </p:sp>
          <p:sp>
            <p:nvSpPr>
              <p:cNvPr id="69" name="Rounded Rectangle 11"/>
              <p:cNvSpPr>
                <a:spLocks noChangeArrowheads="1"/>
              </p:cNvSpPr>
              <p:nvPr/>
            </p:nvSpPr>
            <p:spPr bwMode="auto">
              <a:xfrm>
                <a:off x="3311376" y="2785371"/>
                <a:ext cx="524775" cy="217456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>
                    <a:lumMod val="50000"/>
                  </a:schemeClr>
                </a:solidFill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30616" rIns="0" bIns="30616" anchor="ctr" anchorCtr="0"/>
              <a:lstStyle/>
              <a:p>
                <a:pPr algn="ctr" defTabSz="914354">
                  <a:defRPr/>
                </a:pPr>
                <a:r>
                  <a:rPr lang="en-US" sz="1100" b="1" dirty="0">
                    <a:solidFill>
                      <a:srgbClr val="000000"/>
                    </a:solidFill>
                    <a:ea typeface="IBM Plex Sans" charset="0"/>
                    <a:cs typeface="IBM Plex Sans" charset="0"/>
                    <a:sym typeface="Arial"/>
                  </a:rPr>
                  <a:t>K8s Helm</a:t>
                </a:r>
              </a:p>
            </p:txBody>
          </p:sp>
          <p:sp>
            <p:nvSpPr>
              <p:cNvPr id="74" name="Rounded Rectangle 11"/>
              <p:cNvSpPr>
                <a:spLocks noChangeArrowheads="1"/>
              </p:cNvSpPr>
              <p:nvPr/>
            </p:nvSpPr>
            <p:spPr bwMode="auto">
              <a:xfrm>
                <a:off x="2697584" y="2775988"/>
                <a:ext cx="484282" cy="242260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bg1">
                    <a:lumMod val="50000"/>
                  </a:schemeClr>
                </a:solidFill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30616" rIns="0" bIns="30616" anchor="ctr" anchorCtr="0"/>
              <a:lstStyle/>
              <a:p>
                <a:pPr algn="ctr" defTabSz="914354">
                  <a:defRPr/>
                </a:pPr>
                <a:r>
                  <a:rPr lang="is-IS" sz="900" b="1" dirty="0">
                    <a:solidFill>
                      <a:srgbClr val="000000"/>
                    </a:solidFill>
                    <a:ea typeface="IBM Plex Sans" charset="0"/>
                    <a:cs typeface="IBM Plex Sans" charset="0"/>
                    <a:sym typeface="Arial"/>
                  </a:rPr>
                  <a:t>Terraform</a:t>
                </a:r>
                <a:endParaRPr lang="en-US" sz="900" b="1" dirty="0">
                  <a:solidFill>
                    <a:srgbClr val="000000"/>
                  </a:solidFill>
                  <a:ea typeface="IBM Plex Sans" charset="0"/>
                  <a:cs typeface="IBM Plex Sans" charset="0"/>
                  <a:sym typeface="Arial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5527852" y="2781574"/>
              <a:ext cx="1742525" cy="1050620"/>
              <a:chOff x="5341181" y="2794291"/>
              <a:chExt cx="1742525" cy="1050620"/>
            </a:xfrm>
          </p:grpSpPr>
          <p:sp>
            <p:nvSpPr>
              <p:cNvPr id="62" name="Rounded Rectangle 11"/>
              <p:cNvSpPr>
                <a:spLocks noChangeArrowheads="1"/>
              </p:cNvSpPr>
              <p:nvPr/>
            </p:nvSpPr>
            <p:spPr bwMode="auto">
              <a:xfrm>
                <a:off x="5341181" y="2794291"/>
                <a:ext cx="1742525" cy="1050620"/>
              </a:xfrm>
              <a:prstGeom prst="roundRect">
                <a:avLst>
                  <a:gd name="adj" fmla="val 16667"/>
                </a:avLst>
              </a:prstGeom>
              <a:solidFill>
                <a:srgbClr val="0064FF"/>
              </a:solidFill>
              <a:ln>
                <a:solidFill>
                  <a:schemeClr val="bg1">
                    <a:lumMod val="50000"/>
                  </a:schemeClr>
                </a:solidFill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0" tIns="30616" rIns="0" bIns="30616" anchorCtr="1"/>
              <a:lstStyle/>
              <a:p>
                <a:pPr defTabSz="914354">
                  <a:defRPr/>
                </a:pPr>
                <a:r>
                  <a:rPr lang="en-US" sz="1200" b="1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Instance Management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547328" y="3108846"/>
                <a:ext cx="1343282" cy="268631"/>
              </a:xfrm>
              <a:prstGeom prst="rect">
                <a:avLst/>
              </a:prstGeom>
              <a:solidFill>
                <a:srgbClr val="003BC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r>
                  <a:rPr lang="en-US" sz="1100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Workload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47328" y="3430579"/>
                <a:ext cx="1343282" cy="268631"/>
              </a:xfrm>
              <a:prstGeom prst="rect">
                <a:avLst/>
              </a:prstGeom>
              <a:solidFill>
                <a:srgbClr val="003BC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4"/>
                <a:r>
                  <a:rPr lang="en-US" sz="1100" dirty="0">
                    <a:solidFill>
                      <a:srgbClr val="FFFFFF">
                        <a:lumMod val="95000"/>
                      </a:srgbClr>
                    </a:solidFill>
                    <a:ea typeface="IBM Plex Sans" charset="0"/>
                    <a:cs typeface="IBM Plex Sans" charset="0"/>
                    <a:sym typeface="Arial"/>
                  </a:rPr>
                  <a:t>Service</a:t>
                </a:r>
              </a:p>
            </p:txBody>
          </p:sp>
        </p:grpSp>
        <p:sp>
          <p:nvSpPr>
            <p:cNvPr id="58" name="Rounded Rectangle 11"/>
            <p:cNvSpPr>
              <a:spLocks noChangeArrowheads="1"/>
            </p:cNvSpPr>
            <p:nvPr/>
          </p:nvSpPr>
          <p:spPr bwMode="auto">
            <a:xfrm>
              <a:off x="2054139" y="3954293"/>
              <a:ext cx="5216237" cy="367419"/>
            </a:xfrm>
            <a:prstGeom prst="roundRect">
              <a:avLst>
                <a:gd name="adj" fmla="val 16667"/>
              </a:avLst>
            </a:prstGeom>
            <a:solidFill>
              <a:srgbClr val="0064FF"/>
            </a:solidFill>
            <a:ln>
              <a:solidFill>
                <a:schemeClr val="bg1">
                  <a:lumMod val="50000"/>
                </a:schemeClr>
              </a:solidFill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1231" tIns="30616" rIns="61231" bIns="30616" anchor="ctr" anchorCtr="0"/>
            <a:lstStyle/>
            <a:p>
              <a:pPr algn="ctr" defTabSz="914354">
                <a:defRPr/>
              </a:pPr>
              <a:r>
                <a:rPr lang="en-US" sz="1300" b="1" dirty="0">
                  <a:solidFill>
                    <a:srgbClr val="FFFFFF">
                      <a:lumMod val="95000"/>
                    </a:srgbClr>
                  </a:solidFill>
                  <a:ea typeface="IBM Plex Sans" charset="0"/>
                  <a:cs typeface="IBM Plex Sans" charset="0"/>
                  <a:sym typeface="Arial"/>
                </a:rPr>
                <a:t>Multi-cloud Management Services</a:t>
              </a:r>
            </a:p>
          </p:txBody>
        </p:sp>
        <p:sp>
          <p:nvSpPr>
            <p:cNvPr id="59" name="Rounded Rectangle 58"/>
            <p:cNvSpPr>
              <a:spLocks noChangeArrowheads="1"/>
            </p:cNvSpPr>
            <p:nvPr/>
          </p:nvSpPr>
          <p:spPr bwMode="auto">
            <a:xfrm>
              <a:off x="2118170" y="1484724"/>
              <a:ext cx="918674" cy="1218199"/>
            </a:xfrm>
            <a:prstGeom prst="roundRect">
              <a:avLst>
                <a:gd name="adj" fmla="val 16667"/>
              </a:avLst>
            </a:prstGeom>
            <a:solidFill>
              <a:schemeClr val="bg2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1231" tIns="30616" rIns="61231" bIns="30616" anchorCtr="1"/>
            <a:lstStyle/>
            <a:p>
              <a:pPr defTabSz="914354">
                <a:defRPr/>
              </a:pPr>
              <a:endParaRPr lang="en-US" sz="1100" b="1" dirty="0">
                <a:solidFill>
                  <a:srgbClr val="000E5E">
                    <a:lumMod val="50000"/>
                  </a:srgbClr>
                </a:solidFill>
                <a:ea typeface="IBM Plex Sans" charset="0"/>
                <a:cs typeface="IBM Plex Sans" charset="0"/>
                <a:sym typeface="Arial"/>
              </a:endParaRP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052" y="2317302"/>
              <a:ext cx="684346" cy="274320"/>
            </a:xfrm>
            <a:prstGeom prst="rect">
              <a:avLst/>
            </a:prstGeom>
            <a:solidFill>
              <a:schemeClr val="bg2"/>
            </a:solidFill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291" y="1669250"/>
              <a:ext cx="609598" cy="45720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</p:spPr>
        </p:pic>
      </p:grpSp>
      <p:sp>
        <p:nvSpPr>
          <p:cNvPr id="45" name="Slide Number Placeholder 3"/>
          <p:cNvSpPr txBox="1">
            <a:spLocks/>
          </p:cNvSpPr>
          <p:nvPr/>
        </p:nvSpPr>
        <p:spPr bwMode="black">
          <a:xfrm>
            <a:off x="438151" y="6525684"/>
            <a:ext cx="2832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ＭＳ Ｐゴシック" charset="0"/>
                <a:cs typeface="Arial" charset="0"/>
              </a:defRPr>
            </a:lvl1pPr>
            <a:lvl2pPr marL="990575" indent="-380990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2pPr>
            <a:lvl3pPr marL="1523962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3pPr>
            <a:lvl4pPr marL="2133547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4pPr>
            <a:lvl5pPr marL="2743131" indent="-304792" algn="l" rtl="0" fontAlgn="base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5pPr>
            <a:lvl6pPr marL="3352716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6pPr>
            <a:lvl7pPr marL="3962301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7pPr>
            <a:lvl8pPr marL="4571886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8pPr>
            <a:lvl9pPr marL="5181470" indent="-304792" algn="l" defTabSz="914173" rtl="0" eaLnBrk="0" fontAlgn="base" latinLnBrk="0" hangingPunct="0">
              <a:spcBef>
                <a:spcPct val="0"/>
              </a:spcBef>
              <a:spcAft>
                <a:spcPct val="0"/>
              </a:spcAft>
              <a:defRPr sz="2700" kern="1200">
                <a:solidFill>
                  <a:srgbClr val="191919"/>
                </a:solidFill>
                <a:latin typeface="HelvNeue Light for IBM" charset="0"/>
                <a:ea typeface="Arial" charset="0"/>
                <a:cs typeface="Arial" charset="0"/>
              </a:defRPr>
            </a:lvl9pPr>
          </a:lstStyle>
          <a:p>
            <a:fld id="{FFBFDC66-605C-654D-BEB4-C2CBFFB9A502}" type="slidenum">
              <a:rPr lang="en-US" sz="1200" smtClean="0">
                <a:solidFill>
                  <a:srgbClr val="44546A"/>
                </a:solidFill>
                <a:latin typeface="Arial" charset="0"/>
              </a:rPr>
              <a:pPr/>
              <a:t>31</a:t>
            </a:fld>
            <a:endParaRPr lang="en-US" sz="1200" dirty="0">
              <a:solidFill>
                <a:srgbClr val="44546A"/>
              </a:solidFill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8878" y="675583"/>
            <a:ext cx="843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CAM is a Component of IBM Cloud Private that is critical to our GTS </a:t>
            </a:r>
            <a:r>
              <a:rPr lang="en-US" b="1" i="1" dirty="0" smtClean="0">
                <a:solidFill>
                  <a:srgbClr val="000000"/>
                </a:solidFill>
              </a:rPr>
              <a:t>Multi-Cloud</a:t>
            </a:r>
            <a:r>
              <a:rPr lang="en-US" i="1" dirty="0" smtClean="0">
                <a:solidFill>
                  <a:srgbClr val="000000"/>
                </a:solidFill>
              </a:rPr>
              <a:t> Strategy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26915" y="5405037"/>
            <a:ext cx="6052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i="1" dirty="0" smtClean="0">
                <a:solidFill>
                  <a:srgbClr val="000000"/>
                </a:solidFill>
              </a:rPr>
              <a:t>CAM is the successor to IBM Cloud Orchestration (ICO) that is being solution for new clients and the strategic replacement platform for existing ICO </a:t>
            </a:r>
            <a:r>
              <a:rPr lang="en-US" sz="1400" i="1" smtClean="0">
                <a:solidFill>
                  <a:srgbClr val="000000"/>
                </a:solidFill>
              </a:rPr>
              <a:t>Clients.</a:t>
            </a:r>
            <a:endParaRPr lang="en-US" sz="1400" i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0" y="6510"/>
            <a:ext cx="11312377" cy="526498"/>
          </a:xfrm>
        </p:spPr>
        <p:txBody>
          <a:bodyPr/>
          <a:lstStyle/>
          <a:p>
            <a:r>
              <a:rPr lang="en-US" dirty="0" smtClean="0"/>
              <a:t>Hybrid Cloud Orchestration Decision Tree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8" y="1367592"/>
            <a:ext cx="3937605" cy="486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653" y="1238390"/>
            <a:ext cx="3284558" cy="4618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245" y="1367592"/>
            <a:ext cx="2885083" cy="435988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4419600" y="1099653"/>
            <a:ext cx="20075" cy="5618986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8178933" y="1086614"/>
            <a:ext cx="20075" cy="5618986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6200" y="465288"/>
            <a:ext cx="563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FFFF">
                    <a:lumMod val="65000"/>
                  </a:srgbClr>
                </a:solidFill>
              </a:rPr>
              <a:t>Guidance Provided to the Global Solution Integration Hubs</a:t>
            </a:r>
            <a:endParaRPr lang="en-US" i="1" dirty="0">
              <a:solidFill>
                <a:srgbClr val="FFFFFF">
                  <a:lumMod val="65000"/>
                </a:srgb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0445" y="4190376"/>
            <a:ext cx="540051" cy="4710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80082" y="974140"/>
            <a:ext cx="12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New Clients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8005" y="998260"/>
            <a:ext cx="162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vRealize</a:t>
            </a:r>
            <a:r>
              <a:rPr lang="en-US" dirty="0" smtClean="0">
                <a:solidFill>
                  <a:srgbClr val="000000"/>
                </a:solidFill>
              </a:rPr>
              <a:t> Clients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14159" y="869058"/>
            <a:ext cx="19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Existing ICO Clients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952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2" y="294021"/>
            <a:ext cx="11633181" cy="618691"/>
          </a:xfrm>
        </p:spPr>
        <p:txBody>
          <a:bodyPr/>
          <a:lstStyle/>
          <a:p>
            <a:r>
              <a:rPr lang="en-US" dirty="0" smtClean="0"/>
              <a:t>IBM Cloud Deployment Services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330113" y="804427"/>
            <a:ext cx="114221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6D6E70">
                    <a:lumMod val="50000"/>
                    <a:lumOff val="50000"/>
                  </a:srgbClr>
                </a:solidFill>
                <a:latin typeface="HelvNeue Light for IBM" pitchFamily="34" charset="0"/>
              </a:rPr>
              <a:t>Treating Patterns as Code...</a:t>
            </a:r>
            <a:endParaRPr lang="en-US" i="1" dirty="0">
              <a:solidFill>
                <a:srgbClr val="6D6E70">
                  <a:lumMod val="50000"/>
                  <a:lumOff val="50000"/>
                </a:srgbClr>
              </a:solidFill>
              <a:latin typeface="HelvNeue Light for IBM" pitchFamily="34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549232" y="1844643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Linux a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49232" y="2253110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Linux b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549232" y="2661578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Windows x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49232" y="3070045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Windows y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49232" y="3469123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…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1783443" y="1844643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WAS a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1783443" y="2253109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WAS b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1778752" y="2661579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DB/2 x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1778752" y="3070045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DB/2 y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1778752" y="3469123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…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3008271" y="1844643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00C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Monitoring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3008271" y="2253109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00C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Backup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3003578" y="2661579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00C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Patch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3003578" y="3070045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00C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Availability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3003578" y="3469123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00C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…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5317155" y="1919762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00C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Monitoring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317155" y="2588212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Linux a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5317155" y="2260148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WAS b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7189561" y="2750188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Windows x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7189561" y="2412733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DB/2 y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7189561" y="2075278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00C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Backup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7175488" y="1748680"/>
            <a:ext cx="901019" cy="281701"/>
          </a:xfrm>
          <a:prstGeom prst="rect">
            <a:avLst/>
          </a:prstGeom>
          <a:noFill/>
          <a:ln w="25400" cap="flat" cmpd="sng" algn="ctr">
            <a:solidFill>
              <a:srgbClr val="0000C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Monitoring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218604" y="1802091"/>
            <a:ext cx="1102786" cy="1178744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7084001" y="1680165"/>
            <a:ext cx="1102786" cy="1413351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6321390" y="2386841"/>
            <a:ext cx="762611" cy="462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270022" y="1295249"/>
            <a:ext cx="37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400" i="1" kern="0" dirty="0" smtClean="0">
                <a:solidFill>
                  <a:srgbClr val="777677"/>
                </a:solidFill>
                <a:ea typeface="MS PGothic" panose="020B0600070205080204" pitchFamily="34" charset="-128"/>
              </a:rPr>
              <a:t>Micro-Patterns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798583" y="1292260"/>
            <a:ext cx="3761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400" i="1" kern="0" dirty="0" smtClean="0">
                <a:solidFill>
                  <a:srgbClr val="777677"/>
                </a:solidFill>
                <a:ea typeface="MS PGothic" panose="020B0600070205080204" pitchFamily="34" charset="-128"/>
              </a:rPr>
              <a:t>Allowing Variability through Compositions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67990" y="3797495"/>
            <a:ext cx="10635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srgbClr val="00B050"/>
                </a:solidFill>
                <a:ea typeface="MS PGothic" panose="020B0600070205080204" pitchFamily="34" charset="-128"/>
              </a:rPr>
              <a:t>Primary Owner: CSP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695465" y="3797495"/>
            <a:ext cx="1130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srgbClr val="FF0000"/>
                </a:solidFill>
                <a:ea typeface="MS PGothic" panose="020B0600070205080204" pitchFamily="34" charset="-128"/>
              </a:rPr>
              <a:t>Primary Owner</a:t>
            </a:r>
            <a:r>
              <a:rPr lang="en-US" sz="1050" kern="0" smtClean="0">
                <a:solidFill>
                  <a:srgbClr val="FF0000"/>
                </a:solidFill>
                <a:ea typeface="MS PGothic" panose="020B0600070205080204" pitchFamily="34" charset="-128"/>
              </a:rPr>
              <a:t>: Cloud</a:t>
            </a:r>
            <a:endParaRPr lang="en-US" sz="1050" kern="0" dirty="0" smtClean="0">
              <a:solidFill>
                <a:srgbClr val="FF0000"/>
              </a:solidFill>
              <a:ea typeface="MS PGothic" panose="020B0600070205080204" pitchFamily="34" charset="-128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939057" y="3797495"/>
            <a:ext cx="1130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srgbClr val="0000CC"/>
                </a:solidFill>
                <a:ea typeface="MS PGothic" panose="020B0600070205080204" pitchFamily="34" charset="-128"/>
              </a:rPr>
              <a:t>Primary Owner: GTS</a:t>
            </a:r>
          </a:p>
        </p:txBody>
      </p:sp>
      <p:sp>
        <p:nvSpPr>
          <p:cNvPr id="159" name="Right Arrow 158"/>
          <p:cNvSpPr/>
          <p:nvPr/>
        </p:nvSpPr>
        <p:spPr>
          <a:xfrm>
            <a:off x="4153314" y="2419194"/>
            <a:ext cx="779006" cy="655552"/>
          </a:xfrm>
          <a:prstGeom prst="rightArrow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5317155" y="3278479"/>
            <a:ext cx="2759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Primary Owner: Client (or GTS </a:t>
            </a:r>
            <a:r>
              <a:rPr lang="en-US" sz="1050" kern="0" smtClean="0">
                <a:solidFill>
                  <a:prstClr val="black"/>
                </a:solidFill>
                <a:ea typeface="MS PGothic" panose="020B0600070205080204" pitchFamily="34" charset="-128"/>
              </a:rPr>
              <a:t>on behalf of the Client)</a:t>
            </a:r>
            <a:endParaRPr lang="en-US" sz="1050" kern="0" dirty="0" smtClean="0">
              <a:solidFill>
                <a:prstClr val="black"/>
              </a:solidFill>
              <a:ea typeface="MS PGothic" panose="020B0600070205080204" pitchFamily="34" charset="-128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8902443" y="1917703"/>
            <a:ext cx="1102786" cy="719807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10392417" y="1807083"/>
            <a:ext cx="1102786" cy="950152"/>
          </a:xfrm>
          <a:prstGeom prst="rect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163" name="Straight Connector 162"/>
          <p:cNvCxnSpPr/>
          <p:nvPr/>
        </p:nvCxnSpPr>
        <p:spPr>
          <a:xfrm>
            <a:off x="10005229" y="2277607"/>
            <a:ext cx="396559" cy="3397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</p:cxnSp>
      <p:sp>
        <p:nvSpPr>
          <p:cNvPr id="164" name="TextBox 163"/>
          <p:cNvSpPr txBox="1"/>
          <p:nvPr/>
        </p:nvSpPr>
        <p:spPr>
          <a:xfrm>
            <a:off x="8935283" y="1962599"/>
            <a:ext cx="1079347" cy="57708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prstClr val="white">
                    <a:lumMod val="75000"/>
                  </a:prstClr>
                </a:solidFill>
                <a:ea typeface="MS PGothic" panose="020B0600070205080204" pitchFamily="34" charset="-128"/>
              </a:rPr>
              <a:t>Monitoring</a:t>
            </a:r>
          </a:p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prstClr val="white">
                    <a:lumMod val="75000"/>
                  </a:prstClr>
                </a:solidFill>
                <a:ea typeface="MS PGothic" panose="020B0600070205080204" pitchFamily="34" charset="-128"/>
              </a:rPr>
              <a:t>WAS b</a:t>
            </a:r>
          </a:p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prstClr val="white">
                    <a:lumMod val="75000"/>
                  </a:prstClr>
                </a:solidFill>
                <a:ea typeface="MS PGothic" panose="020B0600070205080204" pitchFamily="34" charset="-128"/>
              </a:rPr>
              <a:t>Linux 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0401788" y="1872814"/>
            <a:ext cx="1079347" cy="738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prstClr val="white">
                    <a:lumMod val="75000"/>
                  </a:prstClr>
                </a:solidFill>
                <a:ea typeface="MS PGothic" panose="020B0600070205080204" pitchFamily="34" charset="-128"/>
              </a:rPr>
              <a:t>Monitoring</a:t>
            </a:r>
          </a:p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prstClr val="white">
                    <a:lumMod val="75000"/>
                  </a:prstClr>
                </a:solidFill>
                <a:ea typeface="MS PGothic" panose="020B0600070205080204" pitchFamily="34" charset="-128"/>
              </a:rPr>
              <a:t>Backup</a:t>
            </a:r>
          </a:p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prstClr val="white">
                    <a:lumMod val="75000"/>
                  </a:prstClr>
                </a:solidFill>
                <a:ea typeface="MS PGothic" panose="020B0600070205080204" pitchFamily="34" charset="-128"/>
              </a:rPr>
              <a:t>DB/2 y</a:t>
            </a:r>
          </a:p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prstClr val="white">
                    <a:lumMod val="75000"/>
                  </a:prstClr>
                </a:solidFill>
                <a:ea typeface="MS PGothic" panose="020B0600070205080204" pitchFamily="34" charset="-128"/>
              </a:rPr>
              <a:t>Windows x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800343" y="1327775"/>
            <a:ext cx="2806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400" i="1" kern="0" dirty="0" smtClean="0">
                <a:solidFill>
                  <a:prstClr val="white">
                    <a:lumMod val="75000"/>
                  </a:prstClr>
                </a:solidFill>
                <a:ea typeface="MS PGothic" panose="020B0600070205080204" pitchFamily="34" charset="-128"/>
              </a:rPr>
              <a:t>Today’s Monolithic Patterns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8714787" y="2862868"/>
            <a:ext cx="2759353" cy="738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050" kern="0" dirty="0" smtClean="0">
                <a:solidFill>
                  <a:prstClr val="white">
                    <a:lumMod val="75000"/>
                  </a:prstClr>
                </a:solidFill>
                <a:ea typeface="MS PGothic" panose="020B0600070205080204" pitchFamily="34" charset="-128"/>
              </a:rPr>
              <a:t>Much of today’s content is built in a more monolithic fashion that does not support the flexibility and variability that is required in the field.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793779" y="4904279"/>
            <a:ext cx="6594891" cy="138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457200" eaLnBrk="0" hangingPunct="0">
              <a:buFont typeface="Arial" charset="0"/>
              <a:buChar char="•"/>
              <a:defRPr/>
            </a:pPr>
            <a:r>
              <a:rPr lang="en-US" sz="1200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Better encapsulation to avoid code changes for client configurations</a:t>
            </a:r>
          </a:p>
          <a:p>
            <a:pPr marL="171450" indent="-171450" defTabSz="457200" eaLnBrk="0" hangingPunct="0">
              <a:buFont typeface="Arial" charset="0"/>
              <a:buChar char="•"/>
              <a:defRPr/>
            </a:pPr>
            <a:r>
              <a:rPr lang="en-US" sz="1200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By-Reference vs. By-Value where ever possible </a:t>
            </a:r>
          </a:p>
          <a:p>
            <a:pPr marL="171450" indent="-171450" defTabSz="457200" eaLnBrk="0" hangingPunct="0">
              <a:buFont typeface="Arial" charset="0"/>
              <a:buChar char="•"/>
              <a:defRPr/>
            </a:pPr>
            <a:r>
              <a:rPr lang="en-US" sz="1200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Micro-Patterns assembled together into compositions</a:t>
            </a:r>
          </a:p>
          <a:p>
            <a:pPr marL="171450" indent="-171450" defTabSz="457200" eaLnBrk="0" hangingPunct="0">
              <a:buFont typeface="Arial" charset="0"/>
              <a:buChar char="•"/>
              <a:defRPr/>
            </a:pPr>
            <a:r>
              <a:rPr lang="en-US" sz="1200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Data-Drive pattern generation </a:t>
            </a:r>
          </a:p>
          <a:p>
            <a:pPr marL="171450" indent="-171450" defTabSz="457200" eaLnBrk="0" hangingPunct="0">
              <a:buFont typeface="Arial" charset="0"/>
              <a:buChar char="•"/>
              <a:defRPr/>
            </a:pPr>
            <a:r>
              <a:rPr lang="en-US" sz="1200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Standardization of what we own (e.g. management services)</a:t>
            </a:r>
          </a:p>
          <a:p>
            <a:pPr marL="171450" indent="-171450" defTabSz="457200" eaLnBrk="0" hangingPunct="0">
              <a:buFont typeface="Arial" charset="0"/>
              <a:buChar char="•"/>
              <a:defRPr/>
            </a:pPr>
            <a:r>
              <a:rPr lang="en-US" sz="1200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Incorporate better serviceability within content (e.g. trace, log)</a:t>
            </a:r>
          </a:p>
          <a:p>
            <a:pPr marL="171450" indent="-171450" defTabSz="457200" eaLnBrk="0" hangingPunct="0">
              <a:buFont typeface="Arial" charset="0"/>
              <a:buChar char="•"/>
              <a:defRPr/>
            </a:pPr>
            <a:r>
              <a:rPr lang="en-US" sz="1200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Alignment with architectural layers to isolation churn with technology changes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4745692" y="4089750"/>
            <a:ext cx="5268937" cy="707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2000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Software Engineering Practices need to be applied to the development of content</a:t>
            </a:r>
            <a:r>
              <a:rPr lang="is-IS" sz="2000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…</a:t>
            </a:r>
          </a:p>
        </p:txBody>
      </p:sp>
      <p:sp>
        <p:nvSpPr>
          <p:cNvPr id="170" name="Left Brace 169"/>
          <p:cNvSpPr/>
          <p:nvPr/>
        </p:nvSpPr>
        <p:spPr>
          <a:xfrm rot="16200000">
            <a:off x="1512277" y="3270141"/>
            <a:ext cx="342909" cy="2285403"/>
          </a:xfrm>
          <a:prstGeom prst="leftBrace">
            <a:avLst/>
          </a:prstGeom>
          <a:noFill/>
          <a:ln w="6350" cap="flat" cmpd="sng" algn="ctr">
            <a:solidFill>
              <a:srgbClr val="77767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777677"/>
              </a:solidFill>
              <a:effectLst/>
              <a:uLnTx/>
              <a:uFillTx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506521" y="4584301"/>
            <a:ext cx="2211609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000" i="1" kern="0" dirty="0" smtClean="0">
                <a:solidFill>
                  <a:srgbClr val="777677"/>
                </a:solidFill>
                <a:ea typeface="MS PGothic" panose="020B0600070205080204" pitchFamily="34" charset="-128"/>
              </a:rPr>
              <a:t>variability driven by client application requirements</a:t>
            </a:r>
          </a:p>
        </p:txBody>
      </p:sp>
      <p:sp>
        <p:nvSpPr>
          <p:cNvPr id="172" name="Left Brace 171"/>
          <p:cNvSpPr/>
          <p:nvPr/>
        </p:nvSpPr>
        <p:spPr>
          <a:xfrm rot="16200000">
            <a:off x="3312537" y="3853903"/>
            <a:ext cx="342909" cy="1094614"/>
          </a:xfrm>
          <a:prstGeom prst="leftBrace">
            <a:avLst/>
          </a:prstGeom>
          <a:noFill/>
          <a:ln w="6350" cap="flat" cmpd="sng" algn="ctr">
            <a:solidFill>
              <a:srgbClr val="77767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777677"/>
              </a:solidFill>
              <a:effectLst/>
              <a:uLnTx/>
              <a:uFillTx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568301" y="4595271"/>
            <a:ext cx="1685863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sz="1000" i="1" kern="0" dirty="0" smtClean="0">
                <a:solidFill>
                  <a:srgbClr val="777677"/>
                </a:solidFill>
                <a:ea typeface="MS PGothic" panose="020B0600070205080204" pitchFamily="34" charset="-128"/>
              </a:rPr>
              <a:t>variability driven by IBM </a:t>
            </a:r>
            <a:r>
              <a:rPr lang="en-US" sz="1000" i="1" kern="0" smtClean="0">
                <a:solidFill>
                  <a:srgbClr val="777677"/>
                </a:solidFill>
                <a:ea typeface="MS PGothic" panose="020B0600070205080204" pitchFamily="34" charset="-128"/>
              </a:rPr>
              <a:t>Managed Services</a:t>
            </a:r>
            <a:endParaRPr lang="en-US" sz="1000" i="1" kern="0" dirty="0" smtClean="0">
              <a:solidFill>
                <a:srgbClr val="777677"/>
              </a:solidFill>
              <a:ea typeface="MS PGothic" panose="020B0600070205080204" pitchFamily="34" charset="-128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621313" y="5354171"/>
            <a:ext cx="3058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hangingPunct="0">
              <a:defRPr/>
            </a:pPr>
            <a:r>
              <a:rPr lang="en-US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Micro-Services concepts applied to the development of pattern content</a:t>
            </a:r>
            <a:r>
              <a:rPr lang="is-IS" kern="0" dirty="0" smtClean="0">
                <a:solidFill>
                  <a:prstClr val="black"/>
                </a:solidFill>
                <a:ea typeface="MS PGothic" panose="020B0600070205080204" pitchFamily="34" charset="-128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114910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2" y="294021"/>
            <a:ext cx="11633181" cy="618691"/>
          </a:xfrm>
        </p:spPr>
        <p:txBody>
          <a:bodyPr/>
          <a:lstStyle/>
          <a:p>
            <a:r>
              <a:rPr lang="en-US" dirty="0" smtClean="0"/>
              <a:t>IBM Cloud Deployment Services</a:t>
            </a:r>
            <a:endParaRPr lang="en-US" dirty="0"/>
          </a:p>
        </p:txBody>
      </p:sp>
      <p:grpSp>
        <p:nvGrpSpPr>
          <p:cNvPr id="188" name="Group 187"/>
          <p:cNvGrpSpPr/>
          <p:nvPr/>
        </p:nvGrpSpPr>
        <p:grpSpPr>
          <a:xfrm>
            <a:off x="277241" y="1167074"/>
            <a:ext cx="11625963" cy="5188575"/>
            <a:chOff x="231173" y="1163169"/>
            <a:chExt cx="11505651" cy="5569634"/>
          </a:xfrm>
        </p:grpSpPr>
        <p:sp>
          <p:nvSpPr>
            <p:cNvPr id="189" name="TextBox 188"/>
            <p:cNvSpPr txBox="1"/>
            <p:nvPr/>
          </p:nvSpPr>
          <p:spPr>
            <a:xfrm>
              <a:off x="299114" y="1807503"/>
              <a:ext cx="1312282" cy="45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Chloe</a:t>
              </a:r>
            </a:p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(Content Manager)</a:t>
              </a:r>
            </a:p>
          </p:txBody>
        </p:sp>
        <p:sp>
          <p:nvSpPr>
            <p:cNvPr id="190" name="Rounded Rectangle 189"/>
            <p:cNvSpPr/>
            <p:nvPr/>
          </p:nvSpPr>
          <p:spPr>
            <a:xfrm>
              <a:off x="1822170" y="1267034"/>
              <a:ext cx="1411807" cy="723892"/>
            </a:xfrm>
            <a:prstGeom prst="round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o</a:t>
              </a:r>
              <a:r>
                <a:rPr lang="en-US" sz="1067" kern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n-boards </a:t>
              </a:r>
              <a:r>
                <a:rPr lang="en-US" sz="1067" kern="0" dirty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service and </a:t>
              </a:r>
              <a:r>
                <a:rPr lang="en-US" sz="1067" kern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resource descriptions</a:t>
              </a:r>
            </a:p>
          </p:txBody>
        </p:sp>
        <p:sp>
          <p:nvSpPr>
            <p:cNvPr id="191" name="Can 190"/>
            <p:cNvSpPr/>
            <p:nvPr/>
          </p:nvSpPr>
          <p:spPr>
            <a:xfrm>
              <a:off x="4360193" y="1163169"/>
              <a:ext cx="754252" cy="890264"/>
            </a:xfrm>
            <a:prstGeom prst="can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Service Registry</a:t>
              </a:r>
            </a:p>
          </p:txBody>
        </p:sp>
        <p:cxnSp>
          <p:nvCxnSpPr>
            <p:cNvPr id="192" name="Straight Arrow Connector 191"/>
            <p:cNvCxnSpPr>
              <a:endCxn id="191" idx="1"/>
            </p:cNvCxnSpPr>
            <p:nvPr/>
          </p:nvCxnSpPr>
          <p:spPr>
            <a:xfrm>
              <a:off x="1105547" y="1628980"/>
              <a:ext cx="716623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93" name="Straight Arrow Connector 192"/>
            <p:cNvCxnSpPr>
              <a:stCxn id="191" idx="3"/>
              <a:endCxn id="192" idx="2"/>
            </p:cNvCxnSpPr>
            <p:nvPr/>
          </p:nvCxnSpPr>
          <p:spPr>
            <a:xfrm flipV="1">
              <a:off x="3233976" y="1608302"/>
              <a:ext cx="1126216" cy="2067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94" name="TextBox 193"/>
            <p:cNvSpPr txBox="1"/>
            <p:nvPr/>
          </p:nvSpPr>
          <p:spPr>
            <a:xfrm>
              <a:off x="235138" y="3180805"/>
              <a:ext cx="1358289" cy="45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Carl</a:t>
              </a:r>
            </a:p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(Pattern Developer)</a:t>
              </a: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1908773" y="2640337"/>
              <a:ext cx="1198465" cy="723892"/>
            </a:xfrm>
            <a:prstGeom prst="round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develops micro-patterns</a:t>
              </a:r>
            </a:p>
          </p:txBody>
        </p:sp>
        <p:sp>
          <p:nvSpPr>
            <p:cNvPr id="196" name="Can 195"/>
            <p:cNvSpPr/>
            <p:nvPr/>
          </p:nvSpPr>
          <p:spPr>
            <a:xfrm>
              <a:off x="4360193" y="2577801"/>
              <a:ext cx="754252" cy="848963"/>
            </a:xfrm>
            <a:prstGeom prst="can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 dirty="0" err="1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Git</a:t>
              </a:r>
              <a:endParaRPr lang="en-US" sz="1067" kern="0" dirty="0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cxnSp>
          <p:nvCxnSpPr>
            <p:cNvPr id="197" name="Straight Arrow Connector 196"/>
            <p:cNvCxnSpPr>
              <a:endCxn id="218" idx="1"/>
            </p:cNvCxnSpPr>
            <p:nvPr/>
          </p:nvCxnSpPr>
          <p:spPr>
            <a:xfrm>
              <a:off x="1105548" y="3002282"/>
              <a:ext cx="803225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98" name="Straight Arrow Connector 197"/>
            <p:cNvCxnSpPr>
              <a:stCxn id="218" idx="3"/>
              <a:endCxn id="219" idx="2"/>
            </p:cNvCxnSpPr>
            <p:nvPr/>
          </p:nvCxnSpPr>
          <p:spPr>
            <a:xfrm>
              <a:off x="3107237" y="3002283"/>
              <a:ext cx="125295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99" name="Straight Arrow Connector 198"/>
            <p:cNvCxnSpPr>
              <a:endCxn id="218" idx="0"/>
            </p:cNvCxnSpPr>
            <p:nvPr/>
          </p:nvCxnSpPr>
          <p:spPr>
            <a:xfrm flipH="1">
              <a:off x="2508005" y="1952152"/>
              <a:ext cx="1852187" cy="68818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200" name="TextBox 199"/>
            <p:cNvSpPr txBox="1"/>
            <p:nvPr/>
          </p:nvSpPr>
          <p:spPr>
            <a:xfrm>
              <a:off x="252590" y="4592912"/>
              <a:ext cx="1323388" cy="45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Sandy</a:t>
              </a:r>
            </a:p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(Solution Architect)</a:t>
              </a:r>
            </a:p>
          </p:txBody>
        </p:sp>
        <p:sp>
          <p:nvSpPr>
            <p:cNvPr id="201" name="Rounded Rectangle 200"/>
            <p:cNvSpPr/>
            <p:nvPr/>
          </p:nvSpPr>
          <p:spPr>
            <a:xfrm>
              <a:off x="1908773" y="4052442"/>
              <a:ext cx="1198465" cy="723892"/>
            </a:xfrm>
            <a:prstGeom prst="round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Composes Solution Blueprints</a:t>
              </a:r>
            </a:p>
          </p:txBody>
        </p:sp>
        <p:sp>
          <p:nvSpPr>
            <p:cNvPr id="202" name="Can 201"/>
            <p:cNvSpPr/>
            <p:nvPr/>
          </p:nvSpPr>
          <p:spPr>
            <a:xfrm>
              <a:off x="3884913" y="3989907"/>
              <a:ext cx="754252" cy="848963"/>
            </a:xfrm>
            <a:prstGeom prst="can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 dirty="0" err="1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Git</a:t>
              </a:r>
              <a:endParaRPr lang="en-US" sz="1067" kern="0" dirty="0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cxnSp>
          <p:nvCxnSpPr>
            <p:cNvPr id="203" name="Straight Arrow Connector 202"/>
            <p:cNvCxnSpPr/>
            <p:nvPr/>
          </p:nvCxnSpPr>
          <p:spPr>
            <a:xfrm>
              <a:off x="1105548" y="4414388"/>
              <a:ext cx="803225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204" name="Straight Arrow Connector 203"/>
            <p:cNvCxnSpPr/>
            <p:nvPr/>
          </p:nvCxnSpPr>
          <p:spPr>
            <a:xfrm>
              <a:off x="3107237" y="4414388"/>
              <a:ext cx="77767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205" name="Straight Arrow Connector 204"/>
            <p:cNvCxnSpPr/>
            <p:nvPr/>
          </p:nvCxnSpPr>
          <p:spPr>
            <a:xfrm flipH="1">
              <a:off x="2508005" y="3298303"/>
              <a:ext cx="1852187" cy="75413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206" name="Rounded Rectangle 205"/>
            <p:cNvSpPr/>
            <p:nvPr/>
          </p:nvSpPr>
          <p:spPr>
            <a:xfrm>
              <a:off x="5345956" y="4052441"/>
              <a:ext cx="1198465" cy="723892"/>
            </a:xfrm>
            <a:prstGeom prst="round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Publishes Solution Blueprint</a:t>
              </a:r>
            </a:p>
          </p:txBody>
        </p:sp>
        <p:sp>
          <p:nvSpPr>
            <p:cNvPr id="207" name="Can 206"/>
            <p:cNvSpPr/>
            <p:nvPr/>
          </p:nvSpPr>
          <p:spPr>
            <a:xfrm>
              <a:off x="7261545" y="3989907"/>
              <a:ext cx="754252" cy="848963"/>
            </a:xfrm>
            <a:prstGeom prst="can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Broker Catalog</a:t>
              </a:r>
            </a:p>
          </p:txBody>
        </p:sp>
        <p:cxnSp>
          <p:nvCxnSpPr>
            <p:cNvPr id="208" name="Straight Arrow Connector 207"/>
            <p:cNvCxnSpPr/>
            <p:nvPr/>
          </p:nvCxnSpPr>
          <p:spPr>
            <a:xfrm flipV="1">
              <a:off x="4639165" y="4414388"/>
              <a:ext cx="706791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209" name="Straight Arrow Connector 208"/>
            <p:cNvCxnSpPr/>
            <p:nvPr/>
          </p:nvCxnSpPr>
          <p:spPr>
            <a:xfrm>
              <a:off x="6544421" y="4414388"/>
              <a:ext cx="717124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210" name="TextBox 209"/>
            <p:cNvSpPr txBox="1"/>
            <p:nvPr/>
          </p:nvSpPr>
          <p:spPr>
            <a:xfrm>
              <a:off x="231173" y="6036000"/>
              <a:ext cx="1366220" cy="45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George</a:t>
              </a:r>
            </a:p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Arial" charset="0"/>
                  <a:cs typeface="Arial" charset="0"/>
                </a:rPr>
                <a:t>(Application Owner)</a:t>
              </a:r>
            </a:p>
          </p:txBody>
        </p:sp>
        <p:sp>
          <p:nvSpPr>
            <p:cNvPr id="211" name="Rounded Rectangle 210"/>
            <p:cNvSpPr/>
            <p:nvPr/>
          </p:nvSpPr>
          <p:spPr>
            <a:xfrm>
              <a:off x="1908773" y="5433541"/>
              <a:ext cx="935592" cy="723892"/>
            </a:xfrm>
            <a:prstGeom prst="round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Orders Service</a:t>
              </a:r>
            </a:p>
          </p:txBody>
        </p:sp>
        <p:cxnSp>
          <p:nvCxnSpPr>
            <p:cNvPr id="212" name="Straight Arrow Connector 211"/>
            <p:cNvCxnSpPr/>
            <p:nvPr/>
          </p:nvCxnSpPr>
          <p:spPr>
            <a:xfrm>
              <a:off x="1105548" y="5795486"/>
              <a:ext cx="803225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213" name="Straight Arrow Connector 212"/>
            <p:cNvCxnSpPr/>
            <p:nvPr/>
          </p:nvCxnSpPr>
          <p:spPr>
            <a:xfrm flipV="1">
              <a:off x="2844365" y="5791066"/>
              <a:ext cx="406059" cy="442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214" name="Rounded Rectangle 213"/>
            <p:cNvSpPr/>
            <p:nvPr/>
          </p:nvSpPr>
          <p:spPr>
            <a:xfrm>
              <a:off x="4568942" y="5432978"/>
              <a:ext cx="907127" cy="723892"/>
            </a:xfrm>
            <a:prstGeom prst="roundRect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Configure Order</a:t>
              </a:r>
            </a:p>
          </p:txBody>
        </p:sp>
        <p:sp>
          <p:nvSpPr>
            <p:cNvPr id="215" name="Can 214"/>
            <p:cNvSpPr/>
            <p:nvPr/>
          </p:nvSpPr>
          <p:spPr>
            <a:xfrm>
              <a:off x="10520597" y="5360383"/>
              <a:ext cx="869904" cy="848963"/>
            </a:xfrm>
            <a:prstGeom prst="can">
              <a:avLst/>
            </a:prstGeom>
            <a:solidFill>
              <a:srgbClr val="1F497D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Instance Data</a:t>
              </a:r>
            </a:p>
          </p:txBody>
        </p:sp>
        <p:cxnSp>
          <p:nvCxnSpPr>
            <p:cNvPr id="216" name="Straight Arrow Connector 215"/>
            <p:cNvCxnSpPr/>
            <p:nvPr/>
          </p:nvCxnSpPr>
          <p:spPr>
            <a:xfrm>
              <a:off x="4186016" y="5791065"/>
              <a:ext cx="382925" cy="385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217" name="Straight Arrow Connector 216"/>
            <p:cNvCxnSpPr/>
            <p:nvPr/>
          </p:nvCxnSpPr>
          <p:spPr>
            <a:xfrm flipV="1">
              <a:off x="5476068" y="5791065"/>
              <a:ext cx="411547" cy="38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218" name="Snip Single Corner Rectangle 217"/>
            <p:cNvSpPr/>
            <p:nvPr/>
          </p:nvSpPr>
          <p:spPr>
            <a:xfrm>
              <a:off x="3250424" y="5466027"/>
              <a:ext cx="935592" cy="650076"/>
            </a:xfrm>
            <a:prstGeom prst="snip1Rect">
              <a:avLst/>
            </a:prstGeom>
            <a:solidFill>
              <a:srgbClr val="4BACC6">
                <a:lumMod val="20000"/>
                <a:lumOff val="80000"/>
              </a:srgbClr>
            </a:solidFill>
            <a:ln w="6350" cap="flat" cmpd="sng" algn="ctr">
              <a:solidFill>
                <a:srgbClr val="8064A2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Solution Blueprint</a:t>
              </a:r>
            </a:p>
          </p:txBody>
        </p:sp>
        <p:sp>
          <p:nvSpPr>
            <p:cNvPr id="219" name="Snip Single Corner Rectangle 218"/>
            <p:cNvSpPr/>
            <p:nvPr/>
          </p:nvSpPr>
          <p:spPr>
            <a:xfrm>
              <a:off x="5887615" y="5466026"/>
              <a:ext cx="935592" cy="650076"/>
            </a:xfrm>
            <a:prstGeom prst="snip1Rect">
              <a:avLst/>
            </a:prstGeom>
            <a:solidFill>
              <a:srgbClr val="4BACC6">
                <a:lumMod val="20000"/>
                <a:lumOff val="80000"/>
              </a:srgbClr>
            </a:solidFill>
            <a:ln w="6350" cap="flat" cmpd="sng" algn="ctr">
              <a:solidFill>
                <a:srgbClr val="8064A2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Solution Blueprint</a:t>
              </a:r>
            </a:p>
          </p:txBody>
        </p:sp>
        <p:sp>
          <p:nvSpPr>
            <p:cNvPr id="220" name="Snip Single Corner Rectangle 219"/>
            <p:cNvSpPr/>
            <p:nvPr/>
          </p:nvSpPr>
          <p:spPr>
            <a:xfrm>
              <a:off x="7108562" y="5530033"/>
              <a:ext cx="1134316" cy="522059"/>
            </a:xfrm>
            <a:prstGeom prst="snip1Rect">
              <a:avLst/>
            </a:prstGeom>
            <a:solidFill>
              <a:srgbClr val="FFFAAD"/>
            </a:solidFill>
            <a:ln w="6350" cap="flat" cmpd="sng" algn="ctr">
              <a:solidFill>
                <a:srgbClr val="FFFF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067" kern="0">
                  <a:solidFill>
                    <a:prstClr val="black"/>
                  </a:solidFill>
                  <a:latin typeface="Calibri"/>
                  <a:ea typeface=""/>
                  <a:cs typeface=""/>
                </a:rPr>
                <a:t>Configuration</a:t>
              </a:r>
              <a:endParaRPr lang="en-US" sz="1067" kern="0" dirty="0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6833858" y="5681209"/>
              <a:ext cx="274701" cy="275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en-US" sz="1067" kern="0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+</a:t>
              </a: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>
              <a:off x="8242877" y="5791063"/>
              <a:ext cx="553144" cy="34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10104232" y="5784865"/>
              <a:ext cx="416365" cy="654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grpSp>
          <p:nvGrpSpPr>
            <p:cNvPr id="224" name="Group 223"/>
            <p:cNvGrpSpPr/>
            <p:nvPr/>
          </p:nvGrpSpPr>
          <p:grpSpPr>
            <a:xfrm>
              <a:off x="8796021" y="5137304"/>
              <a:ext cx="1308211" cy="1308211"/>
              <a:chOff x="6597016" y="3783237"/>
              <a:chExt cx="981158" cy="981158"/>
            </a:xfrm>
          </p:grpSpPr>
          <p:pic>
            <p:nvPicPr>
              <p:cNvPr id="240" name="Picture 10" descr="mage result for gear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7016" y="3783237"/>
                <a:ext cx="981158" cy="981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1" name="TextBox 240"/>
              <p:cNvSpPr txBox="1"/>
              <p:nvPr/>
            </p:nvSpPr>
            <p:spPr>
              <a:xfrm>
                <a:off x="6663022" y="4131775"/>
                <a:ext cx="837176" cy="338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1219170">
                  <a:defRPr/>
                </a:pPr>
                <a:r>
                  <a:rPr lang="en-US" sz="1067" kern="0" dirty="0">
                    <a:solidFill>
                      <a:srgbClr val="0000FF"/>
                    </a:solidFill>
                    <a:latin typeface="Arial" charset="0"/>
                    <a:cs typeface="Arial" charset="0"/>
                  </a:rPr>
                  <a:t>Orchestration Engine</a:t>
                </a:r>
              </a:p>
            </p:txBody>
          </p:sp>
        </p:grpSp>
        <p:sp>
          <p:nvSpPr>
            <p:cNvPr id="225" name="Curved Right Arrow 224"/>
            <p:cNvSpPr/>
            <p:nvPr/>
          </p:nvSpPr>
          <p:spPr>
            <a:xfrm rot="10800000" flipV="1">
              <a:off x="10285398" y="4916872"/>
              <a:ext cx="1318673" cy="1815931"/>
            </a:xfrm>
            <a:prstGeom prst="curvedRightArrow">
              <a:avLst>
                <a:gd name="adj1" fmla="val 7115"/>
                <a:gd name="adj2" fmla="val 27040"/>
                <a:gd name="adj3" fmla="val 15299"/>
              </a:avLst>
            </a:prstGeom>
            <a:solidFill>
              <a:srgbClr val="0070C0"/>
            </a:solidFill>
            <a:ln w="31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1400" kern="0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26" name="Curved Right Arrow 225"/>
            <p:cNvSpPr/>
            <p:nvPr/>
          </p:nvSpPr>
          <p:spPr>
            <a:xfrm flipV="1">
              <a:off x="8457503" y="4818613"/>
              <a:ext cx="1313927" cy="1791609"/>
            </a:xfrm>
            <a:prstGeom prst="curvedRightArrow">
              <a:avLst>
                <a:gd name="adj1" fmla="val 11022"/>
                <a:gd name="adj2" fmla="val 26798"/>
                <a:gd name="adj3" fmla="val 16680"/>
              </a:avLst>
            </a:prstGeom>
            <a:solidFill>
              <a:srgbClr val="0070C0"/>
            </a:solidFill>
            <a:ln w="31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1400" kern="0" dirty="0">
                <a:solidFill>
                  <a:prstClr val="black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227" name="Left Arrow 226"/>
            <p:cNvSpPr/>
            <p:nvPr/>
          </p:nvSpPr>
          <p:spPr>
            <a:xfrm>
              <a:off x="8862411" y="1232593"/>
              <a:ext cx="2845973" cy="709535"/>
            </a:xfrm>
            <a:prstGeom prst="leftArrow">
              <a:avLst/>
            </a:prstGeom>
            <a:solidFill>
              <a:srgbClr val="12A9A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333" kern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Manage Content</a:t>
              </a:r>
            </a:p>
          </p:txBody>
        </p:sp>
        <p:sp>
          <p:nvSpPr>
            <p:cNvPr id="228" name="Left Arrow 227"/>
            <p:cNvSpPr/>
            <p:nvPr/>
          </p:nvSpPr>
          <p:spPr>
            <a:xfrm>
              <a:off x="8890851" y="2588769"/>
              <a:ext cx="2845973" cy="709535"/>
            </a:xfrm>
            <a:prstGeom prst="leftArrow">
              <a:avLst/>
            </a:prstGeom>
            <a:solidFill>
              <a:srgbClr val="12A9A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Develop Micro-Patters</a:t>
              </a:r>
            </a:p>
          </p:txBody>
        </p:sp>
        <p:sp>
          <p:nvSpPr>
            <p:cNvPr id="229" name="Left Arrow 228"/>
            <p:cNvSpPr/>
            <p:nvPr/>
          </p:nvSpPr>
          <p:spPr>
            <a:xfrm>
              <a:off x="8890851" y="4052441"/>
              <a:ext cx="2845973" cy="709535"/>
            </a:xfrm>
            <a:prstGeom prst="leftArrow">
              <a:avLst/>
            </a:prstGeom>
            <a:solidFill>
              <a:srgbClr val="12A9A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Compose Solution Blueprints</a:t>
              </a:r>
            </a:p>
          </p:txBody>
        </p:sp>
        <p:cxnSp>
          <p:nvCxnSpPr>
            <p:cNvPr id="230" name="Straight Arrow Connector 229"/>
            <p:cNvCxnSpPr/>
            <p:nvPr/>
          </p:nvCxnSpPr>
          <p:spPr>
            <a:xfrm flipH="1">
              <a:off x="2376569" y="4740905"/>
              <a:ext cx="4869923" cy="69263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231" name="Rectangle 230"/>
            <p:cNvSpPr/>
            <p:nvPr/>
          </p:nvSpPr>
          <p:spPr>
            <a:xfrm>
              <a:off x="3077036" y="6370749"/>
              <a:ext cx="4011120" cy="287289"/>
            </a:xfrm>
            <a:prstGeom prst="rect">
              <a:avLst/>
            </a:prstGeom>
            <a:solidFill>
              <a:srgbClr val="12A9A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sz="1333" kern="0" dirty="0">
                  <a:solidFill>
                    <a:prstClr val="white"/>
                  </a:solidFill>
                  <a:latin typeface="Calibri"/>
                  <a:ea typeface=""/>
                  <a:cs typeface=""/>
                </a:rPr>
                <a:t>Consumes Services</a:t>
              </a:r>
            </a:p>
          </p:txBody>
        </p:sp>
        <p:pic>
          <p:nvPicPr>
            <p:cNvPr id="232" name="Picture 231" descr="Screen Shot 2016-12-16 at 10.13.43 AM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61" y="2735261"/>
              <a:ext cx="526817" cy="471225"/>
            </a:xfrm>
            <a:prstGeom prst="rect">
              <a:avLst/>
            </a:prstGeom>
          </p:spPr>
        </p:pic>
        <p:pic>
          <p:nvPicPr>
            <p:cNvPr id="233" name="Picture 232" descr="Screen Shot 2016-12-16 at 10.17.00 A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161" y="4132648"/>
              <a:ext cx="533159" cy="471225"/>
            </a:xfrm>
            <a:prstGeom prst="rect">
              <a:avLst/>
            </a:prstGeom>
          </p:spPr>
        </p:pic>
        <p:pic>
          <p:nvPicPr>
            <p:cNvPr id="234" name="Picture 233" descr="Screen Shot 2016-12-16 at 10.19.13 A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915" y="5530034"/>
              <a:ext cx="559407" cy="471225"/>
            </a:xfrm>
            <a:prstGeom prst="rect">
              <a:avLst/>
            </a:prstGeom>
          </p:spPr>
        </p:pic>
        <p:grpSp>
          <p:nvGrpSpPr>
            <p:cNvPr id="235" name="Group 234"/>
            <p:cNvGrpSpPr/>
            <p:nvPr/>
          </p:nvGrpSpPr>
          <p:grpSpPr>
            <a:xfrm>
              <a:off x="708723" y="1357644"/>
              <a:ext cx="530515" cy="471225"/>
              <a:chOff x="309569" y="704848"/>
              <a:chExt cx="1270575" cy="1136495"/>
            </a:xfrm>
          </p:grpSpPr>
          <p:grpSp>
            <p:nvGrpSpPr>
              <p:cNvPr id="236" name="Group 235"/>
              <p:cNvGrpSpPr/>
              <p:nvPr/>
            </p:nvGrpSpPr>
            <p:grpSpPr>
              <a:xfrm>
                <a:off x="309569" y="704848"/>
                <a:ext cx="1270575" cy="1136495"/>
                <a:chOff x="309569" y="704848"/>
                <a:chExt cx="1270575" cy="1136495"/>
              </a:xfrm>
            </p:grpSpPr>
            <p:pic>
              <p:nvPicPr>
                <p:cNvPr id="238" name="Picture 237" descr="Screen Shot 2016-12-16 at 10.13.43 AM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9569" y="704848"/>
                  <a:ext cx="1270575" cy="1136495"/>
                </a:xfrm>
                <a:prstGeom prst="rect">
                  <a:avLst/>
                </a:prstGeom>
              </p:spPr>
            </p:pic>
            <p:sp>
              <p:nvSpPr>
                <p:cNvPr id="239" name="Oval 238"/>
                <p:cNvSpPr/>
                <p:nvPr/>
              </p:nvSpPr>
              <p:spPr>
                <a:xfrm>
                  <a:off x="471605" y="746438"/>
                  <a:ext cx="998420" cy="101011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9170">
                    <a:defRPr/>
                  </a:pPr>
                  <a:endParaRPr lang="en-US" sz="1867" kern="0">
                    <a:solidFill>
                      <a:prstClr val="white"/>
                    </a:solidFill>
                    <a:latin typeface="Calibri"/>
                    <a:ea typeface=""/>
                    <a:cs typeface=""/>
                  </a:endParaRPr>
                </a:p>
              </p:txBody>
            </p:sp>
          </p:grpSp>
          <p:pic>
            <p:nvPicPr>
              <p:cNvPr id="237" name="Picture 236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5" r="9268"/>
              <a:stretch/>
            </p:blipFill>
            <p:spPr>
              <a:xfrm>
                <a:off x="721894" y="891215"/>
                <a:ext cx="521369" cy="729670"/>
              </a:xfrm>
              <a:prstGeom prst="rect">
                <a:avLst/>
              </a:prstGeom>
            </p:spPr>
          </p:pic>
        </p:grpSp>
      </p:grpSp>
      <p:sp>
        <p:nvSpPr>
          <p:cNvPr id="242" name="TextBox 241"/>
          <p:cNvSpPr txBox="1"/>
          <p:nvPr/>
        </p:nvSpPr>
        <p:spPr>
          <a:xfrm>
            <a:off x="162056" y="730095"/>
            <a:ext cx="11661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Developing Patterns and Catalog Content within the Pattern Factory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5784906" y="1633731"/>
            <a:ext cx="2044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A declarative approach, allowing all services to be expressed as resource in patterns...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30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1" y="387902"/>
            <a:ext cx="10252017" cy="892258"/>
          </a:xfrm>
        </p:spPr>
        <p:txBody>
          <a:bodyPr/>
          <a:lstStyle/>
          <a:p>
            <a:r>
              <a:rPr lang="en-US" dirty="0"/>
              <a:t>As traditional IT becomes software-defined and the “as a service” paradigm takes hold, a new model is </a:t>
            </a:r>
            <a:r>
              <a:rPr lang="en-US" dirty="0" smtClean="0"/>
              <a:t>required</a:t>
            </a:r>
            <a:endParaRPr lang="en-US" dirty="0"/>
          </a:p>
        </p:txBody>
      </p:sp>
      <p:pic>
        <p:nvPicPr>
          <p:cNvPr id="17" name="Picture 16" descr="IBM_GTS_SystemToServices_Diagram-0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" t="43210" r="50352"/>
          <a:stretch/>
        </p:blipFill>
        <p:spPr>
          <a:xfrm>
            <a:off x="487217" y="2404921"/>
            <a:ext cx="6067587" cy="4172527"/>
          </a:xfrm>
          <a:prstGeom prst="rect">
            <a:avLst/>
          </a:prstGeom>
        </p:spPr>
      </p:pic>
      <p:sp>
        <p:nvSpPr>
          <p:cNvPr id="18" name="object 15"/>
          <p:cNvSpPr txBox="1">
            <a:spLocks noGrp="1"/>
          </p:cNvSpPr>
          <p:nvPr/>
        </p:nvSpPr>
        <p:spPr bwMode="auto">
          <a:xfrm>
            <a:off x="751910" y="1809752"/>
            <a:ext cx="38541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11113" defTabSz="571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defTabSz="571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defTabSz="571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defTabSz="571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defTabSz="571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571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571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571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571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400" b="1" dirty="0" smtClean="0">
                <a:solidFill>
                  <a:srgbClr val="231F20"/>
                </a:solidFill>
                <a:cs typeface="Arial" panose="020B0604020202020204" pitchFamily="34" charset="0"/>
              </a:rPr>
              <a:t>From: Systems Integration</a:t>
            </a:r>
            <a:endParaRPr lang="en-US" altLang="ja-JP" sz="1400" dirty="0">
              <a:solidFill>
                <a:srgbClr val="231F20"/>
              </a:solidFill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60903" y="2079833"/>
            <a:ext cx="3980661" cy="0"/>
          </a:xfrm>
          <a:prstGeom prst="line">
            <a:avLst/>
          </a:prstGeom>
          <a:ln w="38100">
            <a:solidFill>
              <a:srgbClr val="00A7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15"/>
          <p:cNvSpPr txBox="1">
            <a:spLocks noGrp="1"/>
          </p:cNvSpPr>
          <p:nvPr/>
        </p:nvSpPr>
        <p:spPr bwMode="auto">
          <a:xfrm>
            <a:off x="6667880" y="1809752"/>
            <a:ext cx="385415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indent="11113" defTabSz="571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defTabSz="571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defTabSz="571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defTabSz="571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defTabSz="571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defTabSz="571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defTabSz="571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defTabSz="571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defTabSz="571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400" b="1" dirty="0" smtClean="0">
                <a:solidFill>
                  <a:srgbClr val="231F20"/>
                </a:solidFill>
                <a:cs typeface="Arial" panose="020B0604020202020204" pitchFamily="34" charset="0"/>
              </a:rPr>
              <a:t>To: Services Integration</a:t>
            </a:r>
            <a:endParaRPr lang="en-US" altLang="ja-JP" sz="1400" dirty="0">
              <a:solidFill>
                <a:srgbClr val="231F20"/>
              </a:solidFill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676873" y="2079833"/>
            <a:ext cx="3980661" cy="0"/>
          </a:xfrm>
          <a:prstGeom prst="line">
            <a:avLst/>
          </a:prstGeom>
          <a:ln w="38100">
            <a:solidFill>
              <a:srgbClr val="00A7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6676873" y="2558679"/>
            <a:ext cx="4374844" cy="3715571"/>
            <a:chOff x="6676873" y="2558679"/>
            <a:chExt cx="4374844" cy="3715571"/>
          </a:xfrm>
        </p:grpSpPr>
        <p:sp>
          <p:nvSpPr>
            <p:cNvPr id="9" name="bk object 16"/>
            <p:cNvSpPr>
              <a:spLocks/>
            </p:cNvSpPr>
            <p:nvPr/>
          </p:nvSpPr>
          <p:spPr bwMode="auto">
            <a:xfrm>
              <a:off x="6750858" y="3264073"/>
              <a:ext cx="3919180" cy="1686315"/>
            </a:xfrm>
            <a:prstGeom prst="rect">
              <a:avLst/>
            </a:prstGeom>
            <a:solidFill>
              <a:srgbClr val="41D6C3">
                <a:alpha val="75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81280" tIns="81280" rIns="0" bIns="0"/>
            <a:lstStyle/>
            <a:p>
              <a:pPr defTabSz="455459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0" name="bk object 17"/>
            <p:cNvSpPr>
              <a:spLocks/>
            </p:cNvSpPr>
            <p:nvPr/>
          </p:nvSpPr>
          <p:spPr bwMode="auto">
            <a:xfrm>
              <a:off x="6750858" y="4942109"/>
              <a:ext cx="3919180" cy="942789"/>
            </a:xfrm>
            <a:custGeom>
              <a:avLst/>
              <a:gdLst>
                <a:gd name="T0" fmla="*/ 132 w 14733269"/>
                <a:gd name="T1" fmla="*/ 21 h 2355215"/>
                <a:gd name="T2" fmla="*/ 0 w 14733269"/>
                <a:gd name="T3" fmla="*/ 21 h 2355215"/>
                <a:gd name="T4" fmla="*/ 0 w 14733269"/>
                <a:gd name="T5" fmla="*/ 0 h 2355215"/>
                <a:gd name="T6" fmla="*/ 132 w 14733269"/>
                <a:gd name="T7" fmla="*/ 0 h 2355215"/>
                <a:gd name="T8" fmla="*/ 132 w 14733269"/>
                <a:gd name="T9" fmla="*/ 21 h 2355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33269" h="2355215">
                  <a:moveTo>
                    <a:pt x="14733003" y="2354999"/>
                  </a:moveTo>
                  <a:lnTo>
                    <a:pt x="0" y="2354999"/>
                  </a:lnTo>
                  <a:lnTo>
                    <a:pt x="0" y="0"/>
                  </a:lnTo>
                  <a:lnTo>
                    <a:pt x="14733003" y="0"/>
                  </a:lnTo>
                  <a:lnTo>
                    <a:pt x="14733003" y="2354999"/>
                  </a:lnTo>
                  <a:close/>
                </a:path>
              </a:pathLst>
            </a:custGeom>
            <a:solidFill>
              <a:srgbClr val="41D6C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1280" tIns="81280" rIns="0" bIns="0"/>
            <a:lstStyle/>
            <a:p>
              <a:pPr defTabSz="455459">
                <a:defRPr/>
              </a:pPr>
              <a:endParaRPr lang="ja-JP" altLang="en-US" sz="12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bk object 19"/>
            <p:cNvSpPr>
              <a:spLocks/>
            </p:cNvSpPr>
            <p:nvPr/>
          </p:nvSpPr>
          <p:spPr bwMode="auto">
            <a:xfrm>
              <a:off x="6750858" y="2642437"/>
              <a:ext cx="3919180" cy="622505"/>
            </a:xfrm>
            <a:custGeom>
              <a:avLst/>
              <a:gdLst>
                <a:gd name="T0" fmla="*/ 0 w 14733269"/>
                <a:gd name="T1" fmla="*/ 15 h 1632585"/>
                <a:gd name="T2" fmla="*/ 133 w 14733269"/>
                <a:gd name="T3" fmla="*/ 15 h 1632585"/>
                <a:gd name="T4" fmla="*/ 133 w 14733269"/>
                <a:gd name="T5" fmla="*/ 0 h 1632585"/>
                <a:gd name="T6" fmla="*/ 0 w 14733269"/>
                <a:gd name="T7" fmla="*/ 0 h 1632585"/>
                <a:gd name="T8" fmla="*/ 0 w 14733269"/>
                <a:gd name="T9" fmla="*/ 15 h 16325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33269" h="1632585">
                  <a:moveTo>
                    <a:pt x="0" y="1631975"/>
                  </a:moveTo>
                  <a:lnTo>
                    <a:pt x="14733003" y="1631975"/>
                  </a:lnTo>
                  <a:lnTo>
                    <a:pt x="14733003" y="0"/>
                  </a:lnTo>
                  <a:lnTo>
                    <a:pt x="0" y="0"/>
                  </a:lnTo>
                  <a:lnTo>
                    <a:pt x="0" y="1631975"/>
                  </a:lnTo>
                  <a:close/>
                </a:path>
              </a:pathLst>
            </a:custGeom>
            <a:solidFill>
              <a:srgbClr val="41D6C3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81280" tIns="81280" rIns="0" bIns="0"/>
            <a:lstStyle/>
            <a:p>
              <a:pPr defTabSz="455459">
                <a:defRPr/>
              </a:pPr>
              <a:r>
                <a:rPr lang="en-US" altLang="ja-JP" sz="1200" b="1" dirty="0" smtClean="0">
                  <a:solidFill>
                    <a:srgbClr val="00A7A0"/>
                  </a:solidFill>
                  <a:latin typeface="Arial" charset="0"/>
                  <a:ea typeface="Arial" charset="0"/>
                  <a:cs typeface="Arial" charset="0"/>
                </a:rPr>
                <a:t>ITaaS Environment</a:t>
              </a:r>
              <a:endParaRPr lang="ja-JP" altLang="en-US" sz="1200" b="1" dirty="0">
                <a:solidFill>
                  <a:srgbClr val="00A7A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object 10"/>
            <p:cNvSpPr>
              <a:spLocks/>
            </p:cNvSpPr>
            <p:nvPr/>
          </p:nvSpPr>
          <p:spPr bwMode="auto">
            <a:xfrm>
              <a:off x="6863452" y="2983046"/>
              <a:ext cx="3701035" cy="240691"/>
            </a:xfrm>
            <a:custGeom>
              <a:avLst/>
              <a:gdLst>
                <a:gd name="T0" fmla="*/ 32 w 3564254"/>
                <a:gd name="T1" fmla="*/ 0 h 1295400"/>
                <a:gd name="T2" fmla="*/ 1 w 3564254"/>
                <a:gd name="T3" fmla="*/ 1 h 1295400"/>
                <a:gd name="T4" fmla="*/ 1 w 3564254"/>
                <a:gd name="T5" fmla="*/ 1 h 1295400"/>
                <a:gd name="T6" fmla="*/ 0 w 3564254"/>
                <a:gd name="T7" fmla="*/ 1 h 1295400"/>
                <a:gd name="T8" fmla="*/ 1 w 3564254"/>
                <a:gd name="T9" fmla="*/ 11 h 1295400"/>
                <a:gd name="T10" fmla="*/ 1 w 3564254"/>
                <a:gd name="T11" fmla="*/ 11 h 1295400"/>
                <a:gd name="T12" fmla="*/ 1 w 3564254"/>
                <a:gd name="T13" fmla="*/ 11 h 1295400"/>
                <a:gd name="T14" fmla="*/ 32 w 3564254"/>
                <a:gd name="T15" fmla="*/ 11 h 1295400"/>
                <a:gd name="T16" fmla="*/ 32 w 3564254"/>
                <a:gd name="T17" fmla="*/ 11 h 1295400"/>
                <a:gd name="T18" fmla="*/ 32 w 3564254"/>
                <a:gd name="T19" fmla="*/ 11 h 1295400"/>
                <a:gd name="T20" fmla="*/ 32 w 3564254"/>
                <a:gd name="T21" fmla="*/ 1 h 1295400"/>
                <a:gd name="T22" fmla="*/ 32 w 3564254"/>
                <a:gd name="T23" fmla="*/ 1 h 1295400"/>
                <a:gd name="T24" fmla="*/ 32 w 3564254"/>
                <a:gd name="T25" fmla="*/ 0 h 12954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564254" h="1295400">
                  <a:moveTo>
                    <a:pt x="3513035" y="0"/>
                  </a:moveTo>
                  <a:lnTo>
                    <a:pt x="41269" y="892"/>
                  </a:lnTo>
                  <a:lnTo>
                    <a:pt x="7759" y="23805"/>
                  </a:lnTo>
                  <a:lnTo>
                    <a:pt x="0" y="50799"/>
                  </a:lnTo>
                  <a:lnTo>
                    <a:pt x="892" y="1253952"/>
                  </a:lnTo>
                  <a:lnTo>
                    <a:pt x="23805" y="1287463"/>
                  </a:lnTo>
                  <a:lnTo>
                    <a:pt x="50800" y="1295222"/>
                  </a:lnTo>
                  <a:lnTo>
                    <a:pt x="3513035" y="1295222"/>
                  </a:lnTo>
                  <a:lnTo>
                    <a:pt x="3556076" y="1271416"/>
                  </a:lnTo>
                  <a:lnTo>
                    <a:pt x="3563835" y="1244422"/>
                  </a:lnTo>
                  <a:lnTo>
                    <a:pt x="3562943" y="41269"/>
                  </a:lnTo>
                  <a:lnTo>
                    <a:pt x="3540030" y="7759"/>
                  </a:lnTo>
                  <a:lnTo>
                    <a:pt x="3513035" y="0"/>
                  </a:lnTo>
                  <a:close/>
                </a:path>
              </a:pathLst>
            </a:custGeom>
            <a:solidFill>
              <a:srgbClr val="0E938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48768" tIns="60960" rIns="0" bIns="0" anchor="ctr"/>
            <a:lstStyle/>
            <a:p>
              <a:pPr algn="ctr" defTabSz="455459">
                <a:lnSpc>
                  <a:spcPct val="80000"/>
                </a:lnSpc>
                <a:defRPr/>
              </a:pPr>
              <a:r>
                <a:rPr lang="en-US" sz="1067" spc="3" dirty="0" smtClean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Workloads</a:t>
              </a:r>
              <a:endParaRPr 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object 10"/>
            <p:cNvSpPr>
              <a:spLocks/>
            </p:cNvSpPr>
            <p:nvPr/>
          </p:nvSpPr>
          <p:spPr bwMode="auto">
            <a:xfrm>
              <a:off x="6864677" y="4302051"/>
              <a:ext cx="3691078" cy="269556"/>
            </a:xfrm>
            <a:prstGeom prst="roundRect">
              <a:avLst>
                <a:gd name="adj" fmla="val 6165"/>
              </a:avLst>
            </a:prstGeom>
            <a:solidFill>
              <a:srgbClr val="01B4A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algn="ctr" defTabSz="455459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Orchestration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object 10"/>
            <p:cNvSpPr>
              <a:spLocks/>
            </p:cNvSpPr>
            <p:nvPr/>
          </p:nvSpPr>
          <p:spPr bwMode="auto">
            <a:xfrm>
              <a:off x="6864677" y="4620564"/>
              <a:ext cx="3691078" cy="269556"/>
            </a:xfrm>
            <a:prstGeom prst="roundRect">
              <a:avLst>
                <a:gd name="adj" fmla="val 8265"/>
              </a:avLst>
            </a:prstGeom>
            <a:solidFill>
              <a:srgbClr val="0E9381"/>
            </a:solidFill>
            <a:ln>
              <a:noFill/>
            </a:ln>
            <a:extLst/>
          </p:spPr>
          <p:txBody>
            <a:bodyPr lIns="81280" tIns="0" rIns="0" bIns="0" anchor="ctr"/>
            <a:lstStyle/>
            <a:p>
              <a:pPr algn="ctr" defTabSz="455459">
                <a:defRPr/>
              </a:pPr>
              <a:r>
                <a:rPr lang="en-US" altLang="ja-JP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Operations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object 5"/>
            <p:cNvSpPr>
              <a:spLocks/>
            </p:cNvSpPr>
            <p:nvPr/>
          </p:nvSpPr>
          <p:spPr bwMode="auto">
            <a:xfrm>
              <a:off x="6892205" y="5046306"/>
              <a:ext cx="1201352" cy="713301"/>
            </a:xfrm>
            <a:prstGeom prst="roundRect">
              <a:avLst>
                <a:gd name="adj" fmla="val 3732"/>
              </a:avLst>
            </a:prstGeom>
            <a:solidFill>
              <a:srgbClr val="FFFFFF">
                <a:alpha val="9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48768" tIns="36576" rIns="0" bIns="0"/>
            <a:lstStyle/>
            <a:p>
              <a:pPr defTabSz="455459">
                <a:defRPr/>
              </a:pP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Traditional </a:t>
              </a:r>
              <a:b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On-premises IT </a:t>
              </a:r>
              <a:b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Client-based</a:t>
              </a:r>
              <a:endParaRPr lang="ja-JP" altLang="en-US" sz="800" i="1" dirty="0">
                <a:solidFill>
                  <a:srgbClr val="1E1E1E">
                    <a:lumMod val="50000"/>
                    <a:lumOff val="50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object 5"/>
            <p:cNvSpPr>
              <a:spLocks/>
            </p:cNvSpPr>
            <p:nvPr/>
          </p:nvSpPr>
          <p:spPr bwMode="auto">
            <a:xfrm>
              <a:off x="9363136" y="5046306"/>
              <a:ext cx="1201352" cy="713301"/>
            </a:xfrm>
            <a:prstGeom prst="roundRect">
              <a:avLst>
                <a:gd name="adj" fmla="val 3732"/>
              </a:avLst>
            </a:prstGeom>
            <a:solidFill>
              <a:srgbClr val="FFFFFF">
                <a:alpha val="9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48768" tIns="36576" rIns="0" bIns="0"/>
            <a:lstStyle/>
            <a:p>
              <a:pPr defTabSz="455459">
                <a:defRPr/>
              </a:pP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Public Cloud</a:t>
              </a:r>
              <a:b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Other, etc.</a:t>
              </a:r>
              <a:endParaRPr lang="ja-JP" altLang="en-US" sz="800" i="1" dirty="0">
                <a:solidFill>
                  <a:srgbClr val="1E1E1E">
                    <a:lumMod val="50000"/>
                    <a:lumOff val="50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7315" y="5398928"/>
              <a:ext cx="482531" cy="262358"/>
            </a:xfrm>
            <a:prstGeom prst="rect">
              <a:avLst/>
            </a:prstGeom>
          </p:spPr>
        </p:pic>
        <p:pic>
          <p:nvPicPr>
            <p:cNvPr id="23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532" y="5374886"/>
              <a:ext cx="487492" cy="284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object 5"/>
            <p:cNvSpPr>
              <a:spLocks/>
            </p:cNvSpPr>
            <p:nvPr/>
          </p:nvSpPr>
          <p:spPr bwMode="auto">
            <a:xfrm>
              <a:off x="8126693" y="5046306"/>
              <a:ext cx="1201352" cy="713301"/>
            </a:xfrm>
            <a:prstGeom prst="roundRect">
              <a:avLst>
                <a:gd name="adj" fmla="val 3732"/>
              </a:avLst>
            </a:prstGeom>
            <a:solidFill>
              <a:srgbClr val="FFFFFF">
                <a:alpha val="9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48768" tIns="36576" rIns="0" bIns="0"/>
            <a:lstStyle/>
            <a:p>
              <a:pPr defTabSz="455459">
                <a:defRPr/>
              </a:pPr>
              <a: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Private Cloud</a:t>
              </a:r>
              <a:br>
                <a:rPr lang="en-US" altLang="ja-JP" sz="8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8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Client-based</a:t>
              </a:r>
              <a:endParaRPr lang="ja-JP" altLang="en-US" sz="800" i="1" dirty="0">
                <a:solidFill>
                  <a:srgbClr val="1E1E1E">
                    <a:lumMod val="50000"/>
                    <a:lumOff val="50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7677" y="5319445"/>
              <a:ext cx="503564" cy="325831"/>
            </a:xfrm>
            <a:prstGeom prst="rect">
              <a:avLst/>
            </a:prstGeom>
          </p:spPr>
        </p:pic>
        <p:sp>
          <p:nvSpPr>
            <p:cNvPr id="26" name="object 12"/>
            <p:cNvSpPr>
              <a:spLocks/>
            </p:cNvSpPr>
            <p:nvPr/>
          </p:nvSpPr>
          <p:spPr bwMode="auto">
            <a:xfrm>
              <a:off x="6863453" y="3310336"/>
              <a:ext cx="3701034" cy="614757"/>
            </a:xfrm>
            <a:prstGeom prst="roundRect">
              <a:avLst>
                <a:gd name="adj" fmla="val 1957"/>
              </a:avLst>
            </a:prstGeom>
            <a:solidFill>
              <a:srgbClr val="01B4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48768" tIns="48768" rIns="0" bIns="0"/>
            <a:lstStyle/>
            <a:p>
              <a:pPr algn="ctr" defTabSz="455459">
                <a:defRPr/>
              </a:pPr>
              <a:r>
                <a:rPr lang="en-US" altLang="ja-JP" sz="1067" dirty="0" smtClean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Consumable Services</a:t>
              </a:r>
              <a:endParaRPr lang="ja-JP" altLang="en-US" sz="1067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object 13"/>
            <p:cNvSpPr>
              <a:spLocks/>
            </p:cNvSpPr>
            <p:nvPr/>
          </p:nvSpPr>
          <p:spPr bwMode="auto">
            <a:xfrm>
              <a:off x="6864675" y="3977429"/>
              <a:ext cx="3699812" cy="273471"/>
            </a:xfrm>
            <a:prstGeom prst="roundRect">
              <a:avLst>
                <a:gd name="adj" fmla="val 10173"/>
              </a:avLst>
            </a:prstGeom>
            <a:solidFill>
              <a:srgbClr val="0E9381"/>
            </a:solidFill>
            <a:ln>
              <a:noFill/>
            </a:ln>
          </p:spPr>
          <p:txBody>
            <a:bodyPr lIns="81280" tIns="0" rIns="0" bIns="0" anchor="ctr"/>
            <a:lstStyle/>
            <a:p>
              <a:pPr algn="ctr" defTabSz="455459">
                <a:defRPr/>
              </a:pPr>
              <a:r>
                <a:rPr lang="en-US" sz="106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Brokerage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6954650" y="3576948"/>
              <a:ext cx="295334" cy="279292"/>
            </a:xfrm>
            <a:prstGeom prst="ellipse">
              <a:avLst/>
            </a:prstGeom>
            <a:solidFill>
              <a:srgbClr val="FFA7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27432" rtlCol="0" anchor="t"/>
            <a:lstStyle/>
            <a:p>
              <a:pPr algn="ctr"/>
              <a:endParaRPr lang="en-GB">
                <a:solidFill>
                  <a:srgbClr val="AEAEAE"/>
                </a:solidFill>
                <a:latin typeface="IBM Eliot Sans Text" charset="0"/>
                <a:ea typeface="IBM Eliot Sans Text" charset="0"/>
                <a:cs typeface="IBM Eliot Sans Text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244291" y="3576948"/>
              <a:ext cx="295334" cy="279292"/>
            </a:xfrm>
            <a:prstGeom prst="ellipse">
              <a:avLst/>
            </a:prstGeom>
            <a:solidFill>
              <a:srgbClr val="0180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27432" rtlCol="0" anchor="t"/>
            <a:lstStyle/>
            <a:p>
              <a:pPr algn="ctr"/>
              <a:endParaRPr lang="en-GB">
                <a:solidFill>
                  <a:srgbClr val="AEAEAE"/>
                </a:solidFill>
                <a:latin typeface="IBM Eliot Sans Text" charset="0"/>
                <a:ea typeface="IBM Eliot Sans Text" charset="0"/>
                <a:cs typeface="IBM Eliot Sans Text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9533932" y="3576948"/>
              <a:ext cx="295334" cy="279292"/>
            </a:xfrm>
            <a:prstGeom prst="ellipse">
              <a:avLst/>
            </a:prstGeom>
            <a:solidFill>
              <a:srgbClr val="9BD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27432" rtlCol="0" anchor="t"/>
            <a:lstStyle/>
            <a:p>
              <a:pPr algn="ctr"/>
              <a:endParaRPr lang="en-GB">
                <a:solidFill>
                  <a:srgbClr val="AEAEAE"/>
                </a:solidFill>
                <a:latin typeface="IBM Eliot Sans Text" charset="0"/>
                <a:ea typeface="IBM Eliot Sans Text" charset="0"/>
                <a:cs typeface="IBM Eliot Sans Text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7384531" y="3576948"/>
              <a:ext cx="295334" cy="279292"/>
            </a:xfrm>
            <a:prstGeom prst="ellipse">
              <a:avLst/>
            </a:prstGeom>
            <a:solidFill>
              <a:srgbClr val="00B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27432" rtlCol="0" anchor="t"/>
            <a:lstStyle/>
            <a:p>
              <a:pPr algn="ctr"/>
              <a:endParaRPr lang="en-GB">
                <a:solidFill>
                  <a:srgbClr val="AEAEAE"/>
                </a:solidFill>
                <a:latin typeface="IBM Eliot Sans Text" charset="0"/>
                <a:ea typeface="IBM Eliot Sans Text" charset="0"/>
                <a:cs typeface="IBM Eliot Sans Text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8674171" y="3576948"/>
              <a:ext cx="295334" cy="279292"/>
            </a:xfrm>
            <a:prstGeom prst="ellipse">
              <a:avLst/>
            </a:prstGeom>
            <a:solidFill>
              <a:srgbClr val="EF4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27432" rtlCol="0" anchor="t"/>
            <a:lstStyle/>
            <a:p>
              <a:pPr algn="ctr"/>
              <a:endParaRPr lang="en-GB">
                <a:solidFill>
                  <a:srgbClr val="AEAEAE"/>
                </a:solidFill>
                <a:latin typeface="IBM Eliot Sans Text" charset="0"/>
                <a:ea typeface="IBM Eliot Sans Text" charset="0"/>
                <a:cs typeface="IBM Eliot Sans Text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7814411" y="3576948"/>
              <a:ext cx="295334" cy="279292"/>
            </a:xfrm>
            <a:prstGeom prst="ellipse">
              <a:avLst/>
            </a:prstGeom>
            <a:solidFill>
              <a:srgbClr val="009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27432" rtlCol="0" anchor="t"/>
            <a:lstStyle/>
            <a:p>
              <a:pPr algn="ctr"/>
              <a:endParaRPr lang="en-GB">
                <a:solidFill>
                  <a:srgbClr val="AEAEAE"/>
                </a:solidFill>
                <a:latin typeface="IBM Eliot Sans Text" charset="0"/>
                <a:ea typeface="IBM Eliot Sans Text" charset="0"/>
                <a:cs typeface="IBM Eliot Sans Text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9104052" y="3576948"/>
              <a:ext cx="295334" cy="279292"/>
            </a:xfrm>
            <a:prstGeom prst="ellipse">
              <a:avLst/>
            </a:prstGeom>
            <a:solidFill>
              <a:srgbClr val="A92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27432" rtlCol="0" anchor="t"/>
            <a:lstStyle/>
            <a:p>
              <a:pPr algn="ctr"/>
              <a:endParaRPr lang="en-GB">
                <a:solidFill>
                  <a:srgbClr val="AEAEAE"/>
                </a:solidFill>
                <a:latin typeface="IBM Eliot Sans Text" charset="0"/>
                <a:ea typeface="IBM Eliot Sans Text" charset="0"/>
                <a:cs typeface="IBM Eliot Sans Text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9963811" y="3576948"/>
              <a:ext cx="295334" cy="279292"/>
            </a:xfrm>
            <a:prstGeom prst="ellipse">
              <a:avLst/>
            </a:prstGeom>
            <a:solidFill>
              <a:srgbClr val="C825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" tIns="27432" rtlCol="0" anchor="t"/>
            <a:lstStyle/>
            <a:p>
              <a:pPr algn="ctr"/>
              <a:endParaRPr lang="en-GB">
                <a:solidFill>
                  <a:srgbClr val="AEAEAE"/>
                </a:solidFill>
                <a:latin typeface="IBM Eliot Sans Text" charset="0"/>
                <a:ea typeface="IBM Eliot Sans Text" charset="0"/>
                <a:cs typeface="IBM Eliot Sans Text" charset="0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6873" y="5900396"/>
              <a:ext cx="4056979" cy="37385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3"/>
            <a:stretch/>
          </p:blipFill>
          <p:spPr>
            <a:xfrm>
              <a:off x="10725928" y="2558679"/>
              <a:ext cx="325789" cy="3341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8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50357" y="378070"/>
            <a:ext cx="11713845" cy="949285"/>
          </a:xfrm>
        </p:spPr>
        <p:txBody>
          <a:bodyPr/>
          <a:lstStyle/>
          <a:p>
            <a:r>
              <a:rPr lang="en-US" sz="2800"/>
              <a:t>By integrating services with IBM’s ITaaS model, you can design, </a:t>
            </a:r>
            <a:r>
              <a:rPr lang="en-US" sz="2800" smtClean="0"/>
              <a:t>build </a:t>
            </a:r>
            <a:r>
              <a:rPr lang="en-US" sz="2800"/>
              <a:t>and run your entire environment as one end-to-end infrastructure.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7088" y="1767633"/>
            <a:ext cx="2240170" cy="616323"/>
          </a:xfrm>
          <a:prstGeom prst="rect">
            <a:avLst/>
          </a:prstGeom>
        </p:spPr>
        <p:txBody>
          <a:bodyPr wrap="square" lIns="0" tIns="0" rIns="68580" bIns="3429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B4A0"/>
                </a:solidFill>
                <a:latin typeface="Arial" charset="0"/>
                <a:ea typeface="Arial" charset="0"/>
                <a:cs typeface="Arial" charset="0"/>
              </a:rPr>
              <a:t>Design, build and run always on platforms 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B4A0"/>
                </a:solidFill>
                <a:latin typeface="Arial" charset="0"/>
                <a:ea typeface="Arial" charset="0"/>
                <a:cs typeface="Arial" charset="0"/>
              </a:rPr>
              <a:t>for business workloads</a:t>
            </a:r>
            <a:r>
              <a:rPr lang="mr-IN" sz="1400" dirty="0">
                <a:solidFill>
                  <a:srgbClr val="00B4A0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endParaRPr lang="en-US" sz="1400" dirty="0">
              <a:solidFill>
                <a:srgbClr val="00B4A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7088" y="3350737"/>
            <a:ext cx="2012477" cy="810222"/>
          </a:xfrm>
          <a:prstGeom prst="rect">
            <a:avLst/>
          </a:prstGeom>
        </p:spPr>
        <p:txBody>
          <a:bodyPr wrap="square" lIns="0" tIns="0" rIns="68580" bIns="3429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B4A0"/>
                </a:solidFill>
                <a:latin typeface="Arial" charset="0"/>
                <a:ea typeface="Arial" charset="0"/>
                <a:cs typeface="Arial" charset="0"/>
              </a:rPr>
              <a:t>...by assembling 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B4A0"/>
                </a:solidFill>
                <a:latin typeface="Arial" charset="0"/>
                <a:ea typeface="Arial" charset="0"/>
                <a:cs typeface="Arial" charset="0"/>
              </a:rPr>
              <a:t>the optimal mix of 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B4A0"/>
                </a:solidFill>
                <a:latin typeface="Arial" charset="0"/>
                <a:ea typeface="Arial" charset="0"/>
                <a:cs typeface="Arial" charset="0"/>
              </a:rPr>
              <a:t>IBM and 3rd party services...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7088" y="4737756"/>
            <a:ext cx="2012477" cy="616323"/>
          </a:xfrm>
          <a:prstGeom prst="rect">
            <a:avLst/>
          </a:prstGeom>
        </p:spPr>
        <p:txBody>
          <a:bodyPr wrap="square" lIns="0" tIns="0" rIns="68580" bIns="3429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B4A0"/>
                </a:solidFill>
                <a:latin typeface="Arial" charset="0"/>
                <a:ea typeface="Arial" charset="0"/>
                <a:cs typeface="Arial" charset="0"/>
              </a:rPr>
              <a:t>...which run across robust traditional IT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00B4A0"/>
                </a:solidFill>
                <a:latin typeface="Arial" charset="0"/>
                <a:ea typeface="Arial" charset="0"/>
                <a:cs typeface="Arial" charset="0"/>
              </a:rPr>
              <a:t>and cloud platforms.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540323" y="1682659"/>
            <a:ext cx="8942615" cy="4543967"/>
            <a:chOff x="1793488" y="1546276"/>
            <a:chExt cx="7110483" cy="3172873"/>
          </a:xfrm>
        </p:grpSpPr>
        <p:sp>
          <p:nvSpPr>
            <p:cNvPr id="18" name="bk object 16"/>
            <p:cNvSpPr>
              <a:spLocks/>
            </p:cNvSpPr>
            <p:nvPr/>
          </p:nvSpPr>
          <p:spPr bwMode="auto">
            <a:xfrm>
              <a:off x="2038722" y="2031130"/>
              <a:ext cx="6865249" cy="1593189"/>
            </a:xfrm>
            <a:prstGeom prst="rect">
              <a:avLst/>
            </a:prstGeom>
            <a:solidFill>
              <a:srgbClr val="41D6C3">
                <a:alpha val="75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60960" tIns="60960" rIns="0" bIns="0"/>
            <a:lstStyle/>
            <a:p>
              <a:pPr defTabSz="341603">
                <a:defRPr/>
              </a:pPr>
              <a:r>
                <a:rPr lang="en-US" altLang="ja-JP" sz="110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Consumable</a:t>
              </a:r>
              <a:br>
                <a:rPr lang="en-US" altLang="ja-JP" sz="110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110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IT Services</a:t>
              </a:r>
              <a:br>
                <a:rPr lang="en-US" altLang="ja-JP" sz="110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110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and Apps</a:t>
              </a:r>
              <a:endParaRPr lang="ja-JP" altLang="en-US" sz="11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bk object 17"/>
            <p:cNvSpPr>
              <a:spLocks/>
            </p:cNvSpPr>
            <p:nvPr/>
          </p:nvSpPr>
          <p:spPr bwMode="auto">
            <a:xfrm>
              <a:off x="2038722" y="3619673"/>
              <a:ext cx="6863995" cy="862640"/>
            </a:xfrm>
            <a:custGeom>
              <a:avLst/>
              <a:gdLst>
                <a:gd name="T0" fmla="*/ 132 w 14733269"/>
                <a:gd name="T1" fmla="*/ 21 h 2355215"/>
                <a:gd name="T2" fmla="*/ 0 w 14733269"/>
                <a:gd name="T3" fmla="*/ 21 h 2355215"/>
                <a:gd name="T4" fmla="*/ 0 w 14733269"/>
                <a:gd name="T5" fmla="*/ 0 h 2355215"/>
                <a:gd name="T6" fmla="*/ 132 w 14733269"/>
                <a:gd name="T7" fmla="*/ 0 h 2355215"/>
                <a:gd name="T8" fmla="*/ 132 w 14733269"/>
                <a:gd name="T9" fmla="*/ 21 h 23552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33269" h="2355215">
                  <a:moveTo>
                    <a:pt x="14733003" y="2354999"/>
                  </a:moveTo>
                  <a:lnTo>
                    <a:pt x="0" y="2354999"/>
                  </a:lnTo>
                  <a:lnTo>
                    <a:pt x="0" y="0"/>
                  </a:lnTo>
                  <a:lnTo>
                    <a:pt x="14733003" y="0"/>
                  </a:lnTo>
                  <a:lnTo>
                    <a:pt x="14733003" y="2354999"/>
                  </a:lnTo>
                  <a:close/>
                </a:path>
              </a:pathLst>
            </a:custGeom>
            <a:solidFill>
              <a:srgbClr val="41D6C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0960" tIns="60960" rIns="0" bIns="0"/>
            <a:lstStyle/>
            <a:p>
              <a:pPr defTabSz="341603">
                <a:defRPr/>
              </a:pPr>
              <a:r>
                <a:rPr lang="en-US" altLang="ja-JP" sz="110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Hybrid Cloud</a:t>
              </a:r>
              <a:br>
                <a:rPr lang="en-US" altLang="ja-JP" sz="110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110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Infrastructure</a:t>
              </a:r>
              <a:endParaRPr lang="ja-JP" altLang="en-US" sz="11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bk object 19"/>
            <p:cNvSpPr>
              <a:spLocks/>
            </p:cNvSpPr>
            <p:nvPr/>
          </p:nvSpPr>
          <p:spPr bwMode="auto">
            <a:xfrm>
              <a:off x="2038722" y="1546276"/>
              <a:ext cx="6865249" cy="486900"/>
            </a:xfrm>
            <a:custGeom>
              <a:avLst/>
              <a:gdLst>
                <a:gd name="T0" fmla="*/ 0 w 14733269"/>
                <a:gd name="T1" fmla="*/ 15 h 1632585"/>
                <a:gd name="T2" fmla="*/ 133 w 14733269"/>
                <a:gd name="T3" fmla="*/ 15 h 1632585"/>
                <a:gd name="T4" fmla="*/ 133 w 14733269"/>
                <a:gd name="T5" fmla="*/ 0 h 1632585"/>
                <a:gd name="T6" fmla="*/ 0 w 14733269"/>
                <a:gd name="T7" fmla="*/ 0 h 1632585"/>
                <a:gd name="T8" fmla="*/ 0 w 14733269"/>
                <a:gd name="T9" fmla="*/ 15 h 16325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733269" h="1632585">
                  <a:moveTo>
                    <a:pt x="0" y="1631975"/>
                  </a:moveTo>
                  <a:lnTo>
                    <a:pt x="14733003" y="1631975"/>
                  </a:lnTo>
                  <a:lnTo>
                    <a:pt x="14733003" y="0"/>
                  </a:lnTo>
                  <a:lnTo>
                    <a:pt x="0" y="0"/>
                  </a:lnTo>
                  <a:lnTo>
                    <a:pt x="0" y="1631975"/>
                  </a:lnTo>
                  <a:close/>
                </a:path>
              </a:pathLst>
            </a:custGeom>
            <a:solidFill>
              <a:srgbClr val="41D6C3">
                <a:alpha val="50000"/>
              </a:srgbClr>
            </a:solidFill>
            <a:ln w="9525">
              <a:noFill/>
              <a:round/>
              <a:headEnd/>
              <a:tailEnd/>
            </a:ln>
            <a:extLst/>
          </p:spPr>
          <p:txBody>
            <a:bodyPr lIns="60960" tIns="60960" rIns="0" bIns="0"/>
            <a:lstStyle/>
            <a:p>
              <a:pPr defTabSz="341603">
                <a:defRPr/>
              </a:pPr>
              <a:r>
                <a:rPr lang="en-US" altLang="ja-JP" sz="110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Business</a:t>
              </a:r>
              <a:br>
                <a:rPr lang="en-US" altLang="ja-JP" sz="110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altLang="ja-JP" sz="1100" dirty="0">
                  <a:solidFill>
                    <a:srgbClr val="1E1E1E">
                      <a:lumMod val="75000"/>
                      <a:lumOff val="2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Solutions</a:t>
              </a:r>
              <a:endParaRPr lang="ja-JP" altLang="en-US" sz="1100" dirty="0">
                <a:solidFill>
                  <a:srgbClr val="1E1E1E">
                    <a:lumMod val="75000"/>
                    <a:lumOff val="2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object 10"/>
            <p:cNvSpPr>
              <a:spLocks/>
            </p:cNvSpPr>
            <p:nvPr/>
          </p:nvSpPr>
          <p:spPr bwMode="auto">
            <a:xfrm>
              <a:off x="3130978" y="1612655"/>
              <a:ext cx="1856920" cy="365760"/>
            </a:xfrm>
            <a:custGeom>
              <a:avLst/>
              <a:gdLst>
                <a:gd name="T0" fmla="*/ 32 w 3564254"/>
                <a:gd name="T1" fmla="*/ 0 h 1295400"/>
                <a:gd name="T2" fmla="*/ 1 w 3564254"/>
                <a:gd name="T3" fmla="*/ 1 h 1295400"/>
                <a:gd name="T4" fmla="*/ 1 w 3564254"/>
                <a:gd name="T5" fmla="*/ 1 h 1295400"/>
                <a:gd name="T6" fmla="*/ 0 w 3564254"/>
                <a:gd name="T7" fmla="*/ 1 h 1295400"/>
                <a:gd name="T8" fmla="*/ 1 w 3564254"/>
                <a:gd name="T9" fmla="*/ 11 h 1295400"/>
                <a:gd name="T10" fmla="*/ 1 w 3564254"/>
                <a:gd name="T11" fmla="*/ 11 h 1295400"/>
                <a:gd name="T12" fmla="*/ 1 w 3564254"/>
                <a:gd name="T13" fmla="*/ 11 h 1295400"/>
                <a:gd name="T14" fmla="*/ 32 w 3564254"/>
                <a:gd name="T15" fmla="*/ 11 h 1295400"/>
                <a:gd name="T16" fmla="*/ 32 w 3564254"/>
                <a:gd name="T17" fmla="*/ 11 h 1295400"/>
                <a:gd name="T18" fmla="*/ 32 w 3564254"/>
                <a:gd name="T19" fmla="*/ 11 h 1295400"/>
                <a:gd name="T20" fmla="*/ 32 w 3564254"/>
                <a:gd name="T21" fmla="*/ 1 h 1295400"/>
                <a:gd name="T22" fmla="*/ 32 w 3564254"/>
                <a:gd name="T23" fmla="*/ 1 h 1295400"/>
                <a:gd name="T24" fmla="*/ 32 w 3564254"/>
                <a:gd name="T25" fmla="*/ 0 h 12954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564254" h="1295400">
                  <a:moveTo>
                    <a:pt x="3513035" y="0"/>
                  </a:moveTo>
                  <a:lnTo>
                    <a:pt x="41269" y="892"/>
                  </a:lnTo>
                  <a:lnTo>
                    <a:pt x="7759" y="23805"/>
                  </a:lnTo>
                  <a:lnTo>
                    <a:pt x="0" y="50799"/>
                  </a:lnTo>
                  <a:lnTo>
                    <a:pt x="892" y="1253952"/>
                  </a:lnTo>
                  <a:lnTo>
                    <a:pt x="23805" y="1287463"/>
                  </a:lnTo>
                  <a:lnTo>
                    <a:pt x="50800" y="1295222"/>
                  </a:lnTo>
                  <a:lnTo>
                    <a:pt x="3513035" y="1295222"/>
                  </a:lnTo>
                  <a:lnTo>
                    <a:pt x="3556076" y="1271416"/>
                  </a:lnTo>
                  <a:lnTo>
                    <a:pt x="3563835" y="1244422"/>
                  </a:lnTo>
                  <a:lnTo>
                    <a:pt x="3562943" y="41269"/>
                  </a:lnTo>
                  <a:lnTo>
                    <a:pt x="3540030" y="7759"/>
                  </a:lnTo>
                  <a:lnTo>
                    <a:pt x="3513035" y="0"/>
                  </a:lnTo>
                  <a:close/>
                </a:path>
              </a:pathLst>
            </a:custGeom>
            <a:solidFill>
              <a:srgbClr val="0E938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576" tIns="45720" rIns="0" bIns="0" anchor="t"/>
            <a:lstStyle/>
            <a:p>
              <a:pPr defTabSz="341603">
                <a:lnSpc>
                  <a:spcPct val="80000"/>
                </a:lnSpc>
                <a:defRPr/>
              </a:pPr>
              <a:r>
                <a:rPr lang="en-US" sz="1050" spc="2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Workloads for </a:t>
              </a:r>
            </a:p>
            <a:p>
              <a:pPr defTabSz="341603">
                <a:lnSpc>
                  <a:spcPct val="80000"/>
                </a:lnSpc>
                <a:defRPr/>
              </a:pPr>
              <a:r>
                <a:rPr lang="en-US" sz="1050" spc="2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Cu</a:t>
              </a:r>
              <a:r>
                <a:rPr lang="en-US" sz="1050" spc="-5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s</a:t>
              </a:r>
              <a:r>
                <a:rPr lang="en-US" sz="1050" spc="-18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</a:t>
              </a:r>
              <a:r>
                <a:rPr lang="en-US" sz="1050" spc="-2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m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e</a:t>
              </a:r>
              <a:r>
                <a:rPr lang="en-US" sz="1050" spc="-35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-</a:t>
              </a:r>
              <a:r>
                <a:rPr lang="en-US" sz="1050" spc="-11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f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aci</a:t>
              </a:r>
              <a:r>
                <a:rPr lang="en-US" sz="1050" spc="-5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n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g </a:t>
              </a:r>
              <a:r>
                <a:rPr lang="en-US" sz="1050" spc="11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S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olutions</a:t>
              </a:r>
            </a:p>
          </p:txBody>
        </p:sp>
        <p:sp>
          <p:nvSpPr>
            <p:cNvPr id="22" name="object 153"/>
            <p:cNvSpPr>
              <a:spLocks/>
            </p:cNvSpPr>
            <p:nvPr/>
          </p:nvSpPr>
          <p:spPr bwMode="auto">
            <a:xfrm>
              <a:off x="5032793" y="1609530"/>
              <a:ext cx="1865376" cy="365760"/>
            </a:xfrm>
            <a:custGeom>
              <a:avLst/>
              <a:gdLst>
                <a:gd name="T0" fmla="*/ 32 w 3564254"/>
                <a:gd name="T1" fmla="*/ 0 h 1295400"/>
                <a:gd name="T2" fmla="*/ 1 w 3564254"/>
                <a:gd name="T3" fmla="*/ 1 h 1295400"/>
                <a:gd name="T4" fmla="*/ 1 w 3564254"/>
                <a:gd name="T5" fmla="*/ 1 h 1295400"/>
                <a:gd name="T6" fmla="*/ 0 w 3564254"/>
                <a:gd name="T7" fmla="*/ 1 h 1295400"/>
                <a:gd name="T8" fmla="*/ 1 w 3564254"/>
                <a:gd name="T9" fmla="*/ 11 h 1295400"/>
                <a:gd name="T10" fmla="*/ 1 w 3564254"/>
                <a:gd name="T11" fmla="*/ 11 h 1295400"/>
                <a:gd name="T12" fmla="*/ 1 w 3564254"/>
                <a:gd name="T13" fmla="*/ 11 h 1295400"/>
                <a:gd name="T14" fmla="*/ 32 w 3564254"/>
                <a:gd name="T15" fmla="*/ 11 h 1295400"/>
                <a:gd name="T16" fmla="*/ 32 w 3564254"/>
                <a:gd name="T17" fmla="*/ 11 h 1295400"/>
                <a:gd name="T18" fmla="*/ 32 w 3564254"/>
                <a:gd name="T19" fmla="*/ 11 h 1295400"/>
                <a:gd name="T20" fmla="*/ 32 w 3564254"/>
                <a:gd name="T21" fmla="*/ 1 h 1295400"/>
                <a:gd name="T22" fmla="*/ 32 w 3564254"/>
                <a:gd name="T23" fmla="*/ 1 h 1295400"/>
                <a:gd name="T24" fmla="*/ 32 w 3564254"/>
                <a:gd name="T25" fmla="*/ 0 h 12954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564254" h="1295400">
                  <a:moveTo>
                    <a:pt x="3513035" y="0"/>
                  </a:moveTo>
                  <a:lnTo>
                    <a:pt x="41269" y="892"/>
                  </a:lnTo>
                  <a:lnTo>
                    <a:pt x="7759" y="23805"/>
                  </a:lnTo>
                  <a:lnTo>
                    <a:pt x="0" y="50799"/>
                  </a:lnTo>
                  <a:lnTo>
                    <a:pt x="892" y="1253952"/>
                  </a:lnTo>
                  <a:lnTo>
                    <a:pt x="23805" y="1287463"/>
                  </a:lnTo>
                  <a:lnTo>
                    <a:pt x="50799" y="1295222"/>
                  </a:lnTo>
                  <a:lnTo>
                    <a:pt x="3513035" y="1295222"/>
                  </a:lnTo>
                  <a:lnTo>
                    <a:pt x="3556076" y="1271416"/>
                  </a:lnTo>
                  <a:lnTo>
                    <a:pt x="3563835" y="1244422"/>
                  </a:lnTo>
                  <a:lnTo>
                    <a:pt x="3562943" y="41269"/>
                  </a:lnTo>
                  <a:lnTo>
                    <a:pt x="3540030" y="7759"/>
                  </a:lnTo>
                  <a:lnTo>
                    <a:pt x="3513035" y="0"/>
                  </a:lnTo>
                  <a:close/>
                </a:path>
              </a:pathLst>
            </a:custGeom>
            <a:solidFill>
              <a:srgbClr val="0E938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576" tIns="45720" rIns="0" bIns="0" anchor="t"/>
            <a:lstStyle/>
            <a:p>
              <a:pPr defTabSz="341603">
                <a:lnSpc>
                  <a:spcPct val="80000"/>
                </a:lnSpc>
                <a:defRPr/>
              </a:pPr>
              <a:r>
                <a:rPr lang="en-US" sz="1050" spc="2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Workloads for </a:t>
              </a:r>
            </a:p>
            <a:p>
              <a:pPr defTabSz="341603">
                <a:lnSpc>
                  <a:spcPct val="80000"/>
                </a:lnSpc>
                <a:defRPr/>
              </a:pP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Busi</a:t>
              </a:r>
              <a:r>
                <a:rPr lang="en-US" sz="1050" spc="-5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n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e</a:t>
              </a:r>
              <a:r>
                <a:rPr lang="en-US" sz="1050" spc="5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s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s </a:t>
              </a:r>
              <a:r>
                <a:rPr lang="en-US" sz="1050" spc="-2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P</a:t>
              </a:r>
              <a:r>
                <a:rPr lang="en-US" sz="1050" spc="5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a</a:t>
              </a:r>
              <a:r>
                <a:rPr lang="en-US" sz="1050" spc="4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t</a:t>
              </a:r>
              <a:r>
                <a:rPr lang="en-US" sz="1050" spc="-5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n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er </a:t>
              </a:r>
              <a:r>
                <a:rPr lang="en-US" sz="1050" spc="11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S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olutions</a:t>
              </a:r>
            </a:p>
          </p:txBody>
        </p:sp>
        <p:sp>
          <p:nvSpPr>
            <p:cNvPr id="23" name="object 155"/>
            <p:cNvSpPr>
              <a:spLocks/>
            </p:cNvSpPr>
            <p:nvPr/>
          </p:nvSpPr>
          <p:spPr bwMode="auto">
            <a:xfrm>
              <a:off x="6939743" y="1605823"/>
              <a:ext cx="1865376" cy="365760"/>
            </a:xfrm>
            <a:custGeom>
              <a:avLst/>
              <a:gdLst>
                <a:gd name="T0" fmla="*/ 32 w 3564255"/>
                <a:gd name="T1" fmla="*/ 0 h 1295400"/>
                <a:gd name="T2" fmla="*/ 1 w 3564255"/>
                <a:gd name="T3" fmla="*/ 1 h 1295400"/>
                <a:gd name="T4" fmla="*/ 1 w 3564255"/>
                <a:gd name="T5" fmla="*/ 1 h 1295400"/>
                <a:gd name="T6" fmla="*/ 0 w 3564255"/>
                <a:gd name="T7" fmla="*/ 1 h 1295400"/>
                <a:gd name="T8" fmla="*/ 1 w 3564255"/>
                <a:gd name="T9" fmla="*/ 11 h 1295400"/>
                <a:gd name="T10" fmla="*/ 1 w 3564255"/>
                <a:gd name="T11" fmla="*/ 11 h 1295400"/>
                <a:gd name="T12" fmla="*/ 1 w 3564255"/>
                <a:gd name="T13" fmla="*/ 11 h 1295400"/>
                <a:gd name="T14" fmla="*/ 32 w 3564255"/>
                <a:gd name="T15" fmla="*/ 11 h 1295400"/>
                <a:gd name="T16" fmla="*/ 32 w 3564255"/>
                <a:gd name="T17" fmla="*/ 11 h 1295400"/>
                <a:gd name="T18" fmla="*/ 32 w 3564255"/>
                <a:gd name="T19" fmla="*/ 11 h 1295400"/>
                <a:gd name="T20" fmla="*/ 32 w 3564255"/>
                <a:gd name="T21" fmla="*/ 1 h 1295400"/>
                <a:gd name="T22" fmla="*/ 32 w 3564255"/>
                <a:gd name="T23" fmla="*/ 1 h 1295400"/>
                <a:gd name="T24" fmla="*/ 32 w 3564255"/>
                <a:gd name="T25" fmla="*/ 0 h 12954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564255" h="1295400">
                  <a:moveTo>
                    <a:pt x="3513035" y="0"/>
                  </a:moveTo>
                  <a:lnTo>
                    <a:pt x="41269" y="892"/>
                  </a:lnTo>
                  <a:lnTo>
                    <a:pt x="7759" y="23805"/>
                  </a:lnTo>
                  <a:lnTo>
                    <a:pt x="0" y="50799"/>
                  </a:lnTo>
                  <a:lnTo>
                    <a:pt x="892" y="1253952"/>
                  </a:lnTo>
                  <a:lnTo>
                    <a:pt x="23805" y="1287463"/>
                  </a:lnTo>
                  <a:lnTo>
                    <a:pt x="50799" y="1295222"/>
                  </a:lnTo>
                  <a:lnTo>
                    <a:pt x="3513035" y="1295222"/>
                  </a:lnTo>
                  <a:lnTo>
                    <a:pt x="3556076" y="1271416"/>
                  </a:lnTo>
                  <a:lnTo>
                    <a:pt x="3563835" y="1244422"/>
                  </a:lnTo>
                  <a:lnTo>
                    <a:pt x="3562943" y="41269"/>
                  </a:lnTo>
                  <a:lnTo>
                    <a:pt x="3540030" y="7759"/>
                  </a:lnTo>
                  <a:lnTo>
                    <a:pt x="3513035" y="0"/>
                  </a:lnTo>
                  <a:close/>
                </a:path>
              </a:pathLst>
            </a:custGeom>
            <a:solidFill>
              <a:srgbClr val="0E938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576" tIns="45720" rIns="0" bIns="0" anchor="t"/>
            <a:lstStyle/>
            <a:p>
              <a:pPr defTabSz="341603">
                <a:lnSpc>
                  <a:spcPct val="80000"/>
                </a:lnSpc>
                <a:defRPr/>
              </a:pPr>
              <a:r>
                <a:rPr lang="en-US" sz="1050" spc="2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Workloads for </a:t>
              </a:r>
            </a:p>
            <a:p>
              <a:pPr defTabSz="341603">
                <a:lnSpc>
                  <a:spcPct val="80000"/>
                </a:lnSpc>
                <a:defRPr/>
              </a:pPr>
              <a:r>
                <a:rPr lang="en-US" sz="1050" spc="-24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W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</a:t>
              </a:r>
              <a:r>
                <a:rPr lang="en-US" sz="1050" spc="16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1050" spc="24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k</a:t>
              </a:r>
              <a:r>
                <a:rPr lang="en-US" sz="1050" spc="-18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f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</a:t>
              </a:r>
              <a:r>
                <a:rPr lang="en-US" sz="1050" spc="-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r</a:t>
              </a:r>
              <a:r>
                <a:rPr lang="en-US" sz="1050" spc="5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c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e </a:t>
              </a:r>
              <a:r>
                <a:rPr lang="en-US" sz="1050" spc="7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E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n</a:t>
              </a:r>
              <a:r>
                <a:rPr lang="en-US" sz="1050" spc="5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a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ble</a:t>
              </a:r>
              <a:r>
                <a:rPr lang="en-US" sz="1050" spc="-2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m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e</a:t>
              </a:r>
              <a:r>
                <a:rPr lang="en-US" sz="1050" spc="-11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n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t </a:t>
              </a:r>
              <a:r>
                <a:rPr lang="en-US" sz="1050" spc="11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S</a:t>
              </a: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olutions</a:t>
              </a:r>
            </a:p>
          </p:txBody>
        </p:sp>
        <p:sp>
          <p:nvSpPr>
            <p:cNvPr id="24" name="object 10"/>
            <p:cNvSpPr>
              <a:spLocks/>
            </p:cNvSpPr>
            <p:nvPr/>
          </p:nvSpPr>
          <p:spPr bwMode="auto">
            <a:xfrm>
              <a:off x="3130979" y="3202674"/>
              <a:ext cx="5674141" cy="180262"/>
            </a:xfrm>
            <a:prstGeom prst="roundRect">
              <a:avLst>
                <a:gd name="adj" fmla="val 6165"/>
              </a:avLst>
            </a:prstGeom>
            <a:solidFill>
              <a:srgbClr val="01B4A1"/>
            </a:solidFill>
            <a:ln>
              <a:noFill/>
            </a:ln>
            <a:extLst/>
          </p:spPr>
          <p:txBody>
            <a:bodyPr lIns="60960" tIns="0" rIns="0" bIns="0" anchor="ctr"/>
            <a:lstStyle/>
            <a:p>
              <a:pPr defTabSz="341603">
                <a:defRPr/>
              </a:pPr>
              <a:r>
                <a:rPr lang="en-US" altLang="ja-JP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Orchestration</a:t>
              </a:r>
              <a:endParaRPr lang="ja-JP" altLang="en-US" sz="105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object 10"/>
            <p:cNvSpPr>
              <a:spLocks/>
            </p:cNvSpPr>
            <p:nvPr/>
          </p:nvSpPr>
          <p:spPr bwMode="auto">
            <a:xfrm>
              <a:off x="3130979" y="3415816"/>
              <a:ext cx="5674141" cy="180262"/>
            </a:xfrm>
            <a:prstGeom prst="roundRect">
              <a:avLst>
                <a:gd name="adj" fmla="val 8265"/>
              </a:avLst>
            </a:prstGeom>
            <a:solidFill>
              <a:srgbClr val="0E9381"/>
            </a:solidFill>
            <a:ln>
              <a:noFill/>
            </a:ln>
            <a:extLst/>
          </p:spPr>
          <p:txBody>
            <a:bodyPr lIns="60960" tIns="0" rIns="0" bIns="0" anchor="ctr"/>
            <a:lstStyle/>
            <a:p>
              <a:pPr defTabSz="341603">
                <a:defRPr/>
              </a:pPr>
              <a:r>
                <a:rPr lang="en-US" altLang="ja-JP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Operations</a:t>
              </a:r>
              <a:endParaRPr lang="ja-JP" altLang="en-US" sz="105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28532" y="4606322"/>
              <a:ext cx="2502011" cy="11282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50" dirty="0">
                  <a:solidFill>
                    <a:srgbClr val="0F9381"/>
                  </a:solidFill>
                  <a:latin typeface="Arial" charset="0"/>
                  <a:ea typeface="Arial" charset="0"/>
                  <a:cs typeface="Arial" charset="0"/>
                </a:rPr>
                <a:t>Analytics, Cognitive, Automation, </a:t>
              </a:r>
              <a:r>
                <a:rPr lang="en-US" sz="1050" dirty="0" err="1">
                  <a:solidFill>
                    <a:srgbClr val="0F9381"/>
                  </a:solidFill>
                  <a:latin typeface="Arial" charset="0"/>
                  <a:ea typeface="Arial" charset="0"/>
                  <a:cs typeface="Arial" charset="0"/>
                </a:rPr>
                <a:t>DevOps</a:t>
              </a:r>
              <a:r>
                <a:rPr lang="en-US" sz="1050" dirty="0">
                  <a:solidFill>
                    <a:srgbClr val="0F9381"/>
                  </a:solidFill>
                  <a:latin typeface="Arial" charset="0"/>
                  <a:ea typeface="Arial" charset="0"/>
                  <a:cs typeface="Arial" charset="0"/>
                </a:rPr>
                <a:t> &amp; Security</a:t>
              </a:r>
            </a:p>
          </p:txBody>
        </p:sp>
        <p:sp>
          <p:nvSpPr>
            <p:cNvPr id="27" name="Left Bracket 26"/>
            <p:cNvSpPr/>
            <p:nvPr/>
          </p:nvSpPr>
          <p:spPr>
            <a:xfrm rot="16200000">
              <a:off x="5964935" y="1727553"/>
              <a:ext cx="45719" cy="5653237"/>
            </a:xfrm>
            <a:prstGeom prst="leftBracket">
              <a:avLst/>
            </a:prstGeom>
            <a:ln w="12700">
              <a:solidFill>
                <a:srgbClr val="0F938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3152863" y="3679530"/>
              <a:ext cx="5612510" cy="750273"/>
              <a:chOff x="3003039" y="3441842"/>
              <a:chExt cx="5612510" cy="750273"/>
            </a:xfrm>
          </p:grpSpPr>
          <p:sp>
            <p:nvSpPr>
              <p:cNvPr id="47" name="object 5"/>
              <p:cNvSpPr>
                <a:spLocks/>
              </p:cNvSpPr>
              <p:nvPr/>
            </p:nvSpPr>
            <p:spPr bwMode="auto">
              <a:xfrm>
                <a:off x="3003039" y="3441842"/>
                <a:ext cx="914400" cy="750273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36576" tIns="27432" rIns="0" bIns="0"/>
              <a:lstStyle/>
              <a:p>
                <a:pPr defTabSz="341603">
                  <a:defRPr/>
                </a:pPr>
                <a: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Traditional </a:t>
                </a:r>
                <a:b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On-premises IT </a:t>
                </a:r>
                <a:b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9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9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8" name="object 5"/>
              <p:cNvSpPr>
                <a:spLocks/>
              </p:cNvSpPr>
              <p:nvPr/>
            </p:nvSpPr>
            <p:spPr bwMode="auto">
              <a:xfrm>
                <a:off x="4882283" y="3441842"/>
                <a:ext cx="914400" cy="750273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36576" tIns="27432" rIns="0" bIns="0"/>
              <a:lstStyle/>
              <a:p>
                <a:pPr defTabSz="341603">
                  <a:defRPr/>
                </a:pPr>
                <a: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AU" altLang="ja-JP" sz="9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IBM</a:t>
                </a:r>
                <a:endParaRPr lang="ja-JP" altLang="en-US" sz="9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 defTabSz="341603">
                  <a:defRPr/>
                </a:pPr>
                <a: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endParaRPr lang="ja-JP" alt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9" name="object 5"/>
              <p:cNvSpPr>
                <a:spLocks/>
              </p:cNvSpPr>
              <p:nvPr/>
            </p:nvSpPr>
            <p:spPr bwMode="auto">
              <a:xfrm>
                <a:off x="7701149" y="3441842"/>
                <a:ext cx="914400" cy="750273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36576" tIns="27432" rIns="0" bIns="0"/>
              <a:lstStyle/>
              <a:p>
                <a:pPr defTabSz="341603">
                  <a:defRPr/>
                </a:pPr>
                <a: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9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Other, etc.</a:t>
                </a:r>
                <a:endParaRPr lang="ja-JP" altLang="en-US" sz="9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53092" y="3921512"/>
                <a:ext cx="423594" cy="214261"/>
              </a:xfrm>
              <a:prstGeom prst="rect">
                <a:avLst/>
              </a:prstGeom>
            </p:spPr>
          </p:pic>
          <p:pic>
            <p:nvPicPr>
              <p:cNvPr id="51" name="Picture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7245" y="3904488"/>
                <a:ext cx="427949" cy="2325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object 5"/>
              <p:cNvSpPr>
                <a:spLocks/>
              </p:cNvSpPr>
              <p:nvPr/>
            </p:nvSpPr>
            <p:spPr bwMode="auto">
              <a:xfrm>
                <a:off x="5821905" y="3441842"/>
                <a:ext cx="914400" cy="750273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36576" tIns="27432" rIns="0" bIns="0"/>
              <a:lstStyle/>
              <a:p>
                <a:pPr defTabSz="341603">
                  <a:defRPr/>
                </a:pPr>
                <a: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9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AWS</a:t>
                </a:r>
                <a:endParaRPr lang="ja-JP" altLang="en-US" sz="9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3" name="object 5"/>
              <p:cNvSpPr>
                <a:spLocks/>
              </p:cNvSpPr>
              <p:nvPr/>
            </p:nvSpPr>
            <p:spPr bwMode="auto">
              <a:xfrm>
                <a:off x="3942661" y="3441842"/>
                <a:ext cx="914400" cy="750273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36576" tIns="27432" rIns="0" bIns="0"/>
              <a:lstStyle/>
              <a:p>
                <a:pPr defTabSz="341603">
                  <a:defRPr/>
                </a:pPr>
                <a: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Private Cloud</a:t>
                </a:r>
                <a:b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9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Client-based</a:t>
                </a:r>
                <a:endParaRPr lang="ja-JP" altLang="en-US" sz="9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56672" y="3865231"/>
                <a:ext cx="442058" cy="266098"/>
              </a:xfrm>
              <a:prstGeom prst="rect">
                <a:avLst/>
              </a:prstGeom>
            </p:spPr>
          </p:pic>
          <p:sp>
            <p:nvSpPr>
              <p:cNvPr id="55" name="object 5"/>
              <p:cNvSpPr>
                <a:spLocks/>
              </p:cNvSpPr>
              <p:nvPr/>
            </p:nvSpPr>
            <p:spPr bwMode="auto">
              <a:xfrm>
                <a:off x="6761527" y="3441842"/>
                <a:ext cx="914400" cy="750273"/>
              </a:xfrm>
              <a:prstGeom prst="roundRect">
                <a:avLst>
                  <a:gd name="adj" fmla="val 3732"/>
                </a:avLst>
              </a:prstGeom>
              <a:solidFill>
                <a:srgbClr val="FFFFFF">
                  <a:alpha val="90000"/>
                </a:srgbClr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lIns="36576" tIns="27432" rIns="0" bIns="0"/>
              <a:lstStyle/>
              <a:p>
                <a:pPr defTabSz="341603">
                  <a:defRPr/>
                </a:pPr>
                <a: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  <a:t>Public Cloud</a:t>
                </a:r>
                <a:br>
                  <a:rPr lang="en-US" altLang="ja-JP" sz="900" dirty="0">
                    <a:solidFill>
                      <a:srgbClr val="44546A"/>
                    </a:solidFill>
                    <a:latin typeface="Arial" charset="0"/>
                    <a:ea typeface="Arial" charset="0"/>
                    <a:cs typeface="Arial" charset="0"/>
                  </a:rPr>
                </a:br>
                <a:r>
                  <a:rPr lang="en-US" altLang="ja-JP" sz="900" i="1" dirty="0">
                    <a:solidFill>
                      <a:srgbClr val="1E1E1E">
                        <a:lumMod val="50000"/>
                        <a:lumOff val="50000"/>
                      </a:srgbClr>
                    </a:solidFill>
                    <a:latin typeface="Arial" charset="0"/>
                    <a:ea typeface="Arial" charset="0"/>
                    <a:cs typeface="Arial" charset="0"/>
                  </a:rPr>
                  <a:t>Azure</a:t>
                </a:r>
                <a:endParaRPr lang="ja-JP" altLang="en-US" sz="900" i="1" dirty="0">
                  <a:solidFill>
                    <a:srgbClr val="1E1E1E">
                      <a:lumMod val="50000"/>
                      <a:lumOff val="50000"/>
                    </a:srgb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29045" y="3835919"/>
                <a:ext cx="328271" cy="324165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68424" y="3940873"/>
                <a:ext cx="573445" cy="177768"/>
              </a:xfrm>
              <a:prstGeom prst="rect">
                <a:avLst/>
              </a:prstGeom>
              <a:noFill/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15740" y="3908419"/>
                <a:ext cx="546345" cy="227644"/>
              </a:xfrm>
              <a:prstGeom prst="rect">
                <a:avLst/>
              </a:prstGeom>
            </p:spPr>
          </p:pic>
        </p:grpSp>
        <p:sp>
          <p:nvSpPr>
            <p:cNvPr id="29" name="object 11"/>
            <p:cNvSpPr>
              <a:spLocks/>
            </p:cNvSpPr>
            <p:nvPr/>
          </p:nvSpPr>
          <p:spPr bwMode="auto">
            <a:xfrm>
              <a:off x="6377757" y="2069816"/>
              <a:ext cx="2436655" cy="896112"/>
            </a:xfrm>
            <a:prstGeom prst="roundRect">
              <a:avLst>
                <a:gd name="adj" fmla="val 2731"/>
              </a:avLst>
            </a:prstGeom>
            <a:solidFill>
              <a:srgbClr val="01B4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576" tIns="36576" rIns="0" bIns="0"/>
            <a:lstStyle/>
            <a:p>
              <a:pPr defTabSz="341603">
                <a:defRPr/>
              </a:pPr>
              <a:r>
                <a:rPr lang="en-US" altLang="ja-JP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r>
                <a:rPr lang="en-US" altLang="ja-JP" sz="1050" baseline="3000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rd</a:t>
              </a:r>
              <a:r>
                <a:rPr lang="en-US" altLang="ja-JP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 Party Services</a:t>
              </a:r>
              <a:endParaRPr lang="ja-JP" altLang="en-US" sz="105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object 38"/>
            <p:cNvSpPr>
              <a:spLocks/>
            </p:cNvSpPr>
            <p:nvPr/>
          </p:nvSpPr>
          <p:spPr bwMode="auto">
            <a:xfrm>
              <a:off x="6428325" y="2280342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r>
                <a:rPr lang="en-US" sz="900" baseline="300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rd</a:t>
              </a: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 Party</a:t>
              </a:r>
              <a:b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Service</a:t>
              </a:r>
            </a:p>
          </p:txBody>
        </p:sp>
        <p:sp>
          <p:nvSpPr>
            <p:cNvPr id="31" name="object 38"/>
            <p:cNvSpPr>
              <a:spLocks/>
            </p:cNvSpPr>
            <p:nvPr/>
          </p:nvSpPr>
          <p:spPr bwMode="auto">
            <a:xfrm>
              <a:off x="6428325" y="2612589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r>
                <a:rPr lang="en-US" sz="900" baseline="300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rd</a:t>
              </a: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 Party</a:t>
              </a:r>
              <a:b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Service</a:t>
              </a:r>
            </a:p>
          </p:txBody>
        </p:sp>
        <p:sp>
          <p:nvSpPr>
            <p:cNvPr id="32" name="object 38"/>
            <p:cNvSpPr>
              <a:spLocks/>
            </p:cNvSpPr>
            <p:nvPr/>
          </p:nvSpPr>
          <p:spPr bwMode="auto">
            <a:xfrm>
              <a:off x="7220005" y="2612589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r>
                <a:rPr lang="en-US" sz="900" baseline="300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rd</a:t>
              </a: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 Party</a:t>
              </a:r>
            </a:p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Service</a:t>
              </a:r>
            </a:p>
          </p:txBody>
        </p:sp>
        <p:sp>
          <p:nvSpPr>
            <p:cNvPr id="33" name="object 38"/>
            <p:cNvSpPr>
              <a:spLocks/>
            </p:cNvSpPr>
            <p:nvPr/>
          </p:nvSpPr>
          <p:spPr bwMode="auto">
            <a:xfrm>
              <a:off x="8011686" y="2612589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Client App</a:t>
              </a:r>
            </a:p>
          </p:txBody>
        </p:sp>
        <p:sp>
          <p:nvSpPr>
            <p:cNvPr id="34" name="object 38"/>
            <p:cNvSpPr>
              <a:spLocks/>
            </p:cNvSpPr>
            <p:nvPr/>
          </p:nvSpPr>
          <p:spPr bwMode="auto">
            <a:xfrm>
              <a:off x="7220006" y="2280342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r>
                <a:rPr lang="en-US" sz="900" baseline="300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rd</a:t>
              </a: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 Party</a:t>
              </a:r>
              <a:b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Service</a:t>
              </a:r>
            </a:p>
          </p:txBody>
        </p:sp>
        <p:sp>
          <p:nvSpPr>
            <p:cNvPr id="35" name="object 38"/>
            <p:cNvSpPr>
              <a:spLocks/>
            </p:cNvSpPr>
            <p:nvPr/>
          </p:nvSpPr>
          <p:spPr bwMode="auto">
            <a:xfrm>
              <a:off x="8011686" y="2280342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3</a:t>
              </a:r>
              <a:r>
                <a:rPr lang="en-US" sz="900" baseline="300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rd</a:t>
              </a: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 Party</a:t>
              </a:r>
              <a:b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App</a:t>
              </a:r>
            </a:p>
          </p:txBody>
        </p:sp>
        <p:sp>
          <p:nvSpPr>
            <p:cNvPr id="36" name="object 12"/>
            <p:cNvSpPr>
              <a:spLocks/>
            </p:cNvSpPr>
            <p:nvPr/>
          </p:nvSpPr>
          <p:spPr bwMode="auto">
            <a:xfrm>
              <a:off x="3130979" y="2069816"/>
              <a:ext cx="3214164" cy="893792"/>
            </a:xfrm>
            <a:prstGeom prst="roundRect">
              <a:avLst>
                <a:gd name="adj" fmla="val 1957"/>
              </a:avLst>
            </a:prstGeom>
            <a:solidFill>
              <a:srgbClr val="01B4A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36576" tIns="36576" rIns="0" bIns="0"/>
            <a:lstStyle/>
            <a:p>
              <a:pPr defTabSz="341603">
                <a:defRPr/>
              </a:pPr>
              <a:r>
                <a:rPr lang="en-US" altLang="ja-JP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IBM Services</a:t>
              </a:r>
              <a:endParaRPr lang="ja-JP" altLang="en-US" sz="105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object 38"/>
            <p:cNvSpPr>
              <a:spLocks/>
            </p:cNvSpPr>
            <p:nvPr/>
          </p:nvSpPr>
          <p:spPr bwMode="auto">
            <a:xfrm>
              <a:off x="5550782" y="2280342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Resiliency</a:t>
              </a:r>
            </a:p>
          </p:txBody>
        </p:sp>
        <p:sp>
          <p:nvSpPr>
            <p:cNvPr id="38" name="object 38"/>
            <p:cNvSpPr>
              <a:spLocks/>
            </p:cNvSpPr>
            <p:nvPr/>
          </p:nvSpPr>
          <p:spPr bwMode="auto">
            <a:xfrm>
              <a:off x="3167882" y="2280342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Cloud</a:t>
              </a:r>
            </a:p>
          </p:txBody>
        </p:sp>
        <p:sp>
          <p:nvSpPr>
            <p:cNvPr id="39" name="object 38"/>
            <p:cNvSpPr>
              <a:spLocks/>
            </p:cNvSpPr>
            <p:nvPr/>
          </p:nvSpPr>
          <p:spPr bwMode="auto">
            <a:xfrm>
              <a:off x="3167882" y="2612590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Systems</a:t>
              </a:r>
            </a:p>
          </p:txBody>
        </p:sp>
        <p:sp>
          <p:nvSpPr>
            <p:cNvPr id="40" name="object 38"/>
            <p:cNvSpPr>
              <a:spLocks/>
            </p:cNvSpPr>
            <p:nvPr/>
          </p:nvSpPr>
          <p:spPr bwMode="auto">
            <a:xfrm>
              <a:off x="5550782" y="2612590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IBM App</a:t>
              </a:r>
            </a:p>
          </p:txBody>
        </p:sp>
        <p:sp>
          <p:nvSpPr>
            <p:cNvPr id="41" name="object 38"/>
            <p:cNvSpPr>
              <a:spLocks/>
            </p:cNvSpPr>
            <p:nvPr/>
          </p:nvSpPr>
          <p:spPr bwMode="auto">
            <a:xfrm>
              <a:off x="3962182" y="2280342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Mobility</a:t>
              </a:r>
            </a:p>
          </p:txBody>
        </p:sp>
        <p:sp>
          <p:nvSpPr>
            <p:cNvPr id="42" name="object 38"/>
            <p:cNvSpPr>
              <a:spLocks/>
            </p:cNvSpPr>
            <p:nvPr/>
          </p:nvSpPr>
          <p:spPr bwMode="auto">
            <a:xfrm>
              <a:off x="4756482" y="2280342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  <p:sp>
          <p:nvSpPr>
            <p:cNvPr id="43" name="object 38"/>
            <p:cNvSpPr>
              <a:spLocks/>
            </p:cNvSpPr>
            <p:nvPr/>
          </p:nvSpPr>
          <p:spPr bwMode="auto">
            <a:xfrm>
              <a:off x="4756482" y="2612590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Security</a:t>
              </a:r>
            </a:p>
          </p:txBody>
        </p:sp>
        <p:sp>
          <p:nvSpPr>
            <p:cNvPr id="44" name="object 38"/>
            <p:cNvSpPr>
              <a:spLocks/>
            </p:cNvSpPr>
            <p:nvPr/>
          </p:nvSpPr>
          <p:spPr bwMode="auto">
            <a:xfrm>
              <a:off x="3962182" y="2612590"/>
              <a:ext cx="762000" cy="303467"/>
            </a:xfrm>
            <a:prstGeom prst="roundRect">
              <a:avLst>
                <a:gd name="adj" fmla="val 5153"/>
              </a:avLst>
            </a:prstGeom>
            <a:solidFill>
              <a:srgbClr val="FFFFFF"/>
            </a:solidFill>
            <a:ln w="3175">
              <a:noFill/>
              <a:round/>
              <a:headEnd/>
              <a:tailEnd/>
            </a:ln>
            <a:extLst/>
          </p:spPr>
          <p:txBody>
            <a:bodyPr lIns="36576" tIns="36576" rIns="0" bIns="0"/>
            <a:lstStyle/>
            <a:p>
              <a:pPr defTabSz="34160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rgbClr val="44546A"/>
                  </a:solidFill>
                  <a:latin typeface="Arial" charset="0"/>
                  <a:ea typeface="Arial" charset="0"/>
                  <a:cs typeface="Arial" charset="0"/>
                </a:rPr>
                <a:t>Support</a:t>
              </a:r>
            </a:p>
          </p:txBody>
        </p:sp>
        <p:sp>
          <p:nvSpPr>
            <p:cNvPr id="45" name="object 13"/>
            <p:cNvSpPr>
              <a:spLocks/>
            </p:cNvSpPr>
            <p:nvPr/>
          </p:nvSpPr>
          <p:spPr bwMode="auto">
            <a:xfrm>
              <a:off x="3130978" y="2993902"/>
              <a:ext cx="5687568" cy="182880"/>
            </a:xfrm>
            <a:prstGeom prst="roundRect">
              <a:avLst>
                <a:gd name="adj" fmla="val 10173"/>
              </a:avLst>
            </a:prstGeom>
            <a:solidFill>
              <a:srgbClr val="0E9381"/>
            </a:solidFill>
            <a:ln>
              <a:noFill/>
            </a:ln>
          </p:spPr>
          <p:txBody>
            <a:bodyPr lIns="60960" tIns="0" rIns="0" bIns="0" anchor="ctr"/>
            <a:lstStyle/>
            <a:p>
              <a:pPr defTabSz="341603">
                <a:defRPr/>
              </a:pPr>
              <a:r>
                <a:rPr lang="en-US" sz="105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Brokerage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1793488" y="1672192"/>
              <a:ext cx="245234" cy="0"/>
            </a:xfrm>
            <a:prstGeom prst="line">
              <a:avLst/>
            </a:prstGeom>
            <a:ln w="6350">
              <a:solidFill>
                <a:srgbClr val="00B4D9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/>
          <p:cNvCxnSpPr/>
          <p:nvPr/>
        </p:nvCxnSpPr>
        <p:spPr>
          <a:xfrm>
            <a:off x="2096716" y="3412465"/>
            <a:ext cx="744954" cy="0"/>
          </a:xfrm>
          <a:prstGeom prst="line">
            <a:avLst/>
          </a:prstGeom>
          <a:ln w="6350">
            <a:solidFill>
              <a:srgbClr val="00B4D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380276" y="4837253"/>
            <a:ext cx="461394" cy="0"/>
          </a:xfrm>
          <a:prstGeom prst="line">
            <a:avLst/>
          </a:prstGeom>
          <a:ln w="6350">
            <a:solidFill>
              <a:srgbClr val="00B4D9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477" y="3266191"/>
            <a:ext cx="326805" cy="34299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245" y="2778988"/>
            <a:ext cx="326805" cy="34844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470" y="2784108"/>
            <a:ext cx="326805" cy="34844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096" y="2783469"/>
            <a:ext cx="326805" cy="3429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157" y="3259666"/>
            <a:ext cx="326805" cy="34844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767" y="2785130"/>
            <a:ext cx="326805" cy="34299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5099" y="3259666"/>
            <a:ext cx="331992" cy="3484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6299" y="3266558"/>
            <a:ext cx="331992" cy="34844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7470" y="3265614"/>
            <a:ext cx="326805" cy="34843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5099" y="2774668"/>
            <a:ext cx="331992" cy="3484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2917" y="2780746"/>
            <a:ext cx="331992" cy="3484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2917" y="3252686"/>
            <a:ext cx="331992" cy="3484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351" y="3252686"/>
            <a:ext cx="331992" cy="3484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9" y="2789896"/>
            <a:ext cx="331992" cy="3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6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The next step of our Journey requires Cognition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20251" y="4748932"/>
            <a:ext cx="4771652" cy="187538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txBody>
          <a:bodyPr wrap="square" lIns="137160" tIns="137160" rIns="137160" bIns="137160" rtlCol="0" anchor="t">
            <a:noAutofit/>
          </a:bodyPr>
          <a:lstStyle/>
          <a:p>
            <a:pPr marL="171446" marR="0" lvl="0" indent="-171446" defTabSz="342892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From account-centric processes to standard processes across accounts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executed by practitioners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…</a:t>
            </a:r>
          </a:p>
          <a:p>
            <a:pPr marL="171446" marR="0" lvl="0" indent="-171446" defTabSz="342892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Talent required for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medium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and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complex tasks,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with automation of simple tasks</a:t>
            </a:r>
          </a:p>
          <a:p>
            <a:pPr marL="171446" marR="0" lvl="0" indent="-171446" defTabSz="342892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End-to-end activity and deliverable planning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within pre-defined structures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635607" y="4748932"/>
            <a:ext cx="4771652" cy="187538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</a:ln>
          <a:effectLst/>
        </p:spPr>
        <p:txBody>
          <a:bodyPr wrap="square" lIns="137160" tIns="137160" rIns="137160" bIns="137160" rtlCol="0" anchor="t">
            <a:noAutofit/>
          </a:bodyPr>
          <a:lstStyle/>
          <a:p>
            <a:pPr marL="171446" marR="0" lvl="0" indent="-171446" defTabSz="342892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…to standard processes across accounts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executed by technology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, with use of data for differentiated insights</a:t>
            </a:r>
          </a:p>
          <a:p>
            <a:pPr marL="171446" marR="0" lvl="0" indent="-171446" defTabSz="342892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Automation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, with a highly skilled workforce focused on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complex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 tasks</a:t>
            </a:r>
          </a:p>
          <a:p>
            <a:pPr marL="171446" marR="0" lvl="0" indent="-171446" defTabSz="342892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Talent and organization using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Agile methodologies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and structures (e.g., squads / tribes / guilds)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08372" y="1627448"/>
            <a:ext cx="1378903" cy="307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Arial" charset="0"/>
                <a:cs typeface="Arial" charset="0"/>
              </a:rPr>
              <a:t>From (2016)…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93339" y="1596972"/>
            <a:ext cx="1252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Arial" charset="0"/>
                <a:cs typeface="Arial" charset="0"/>
              </a:rPr>
              <a:t>…To (2017+)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42318" y="2054374"/>
            <a:ext cx="1212933" cy="868134"/>
          </a:xfrm>
          <a:prstGeom prst="rect">
            <a:avLst/>
          </a:prstGeom>
          <a:solidFill>
            <a:srgbClr val="00B0DA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Client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54043" y="2054374"/>
            <a:ext cx="1212933" cy="868134"/>
          </a:xfrm>
          <a:prstGeom prst="rect">
            <a:avLst/>
          </a:prstGeom>
          <a:solidFill>
            <a:srgbClr val="00B0DA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IT Outcomes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740440" y="3110608"/>
            <a:ext cx="714768" cy="255827"/>
            <a:chOff x="2763586" y="2986965"/>
            <a:chExt cx="795414" cy="263802"/>
          </a:xfrm>
        </p:grpSpPr>
        <p:sp>
          <p:nvSpPr>
            <p:cNvPr id="77" name="Up Arrow 76"/>
            <p:cNvSpPr/>
            <p:nvPr/>
          </p:nvSpPr>
          <p:spPr>
            <a:xfrm>
              <a:off x="3308769" y="2986965"/>
              <a:ext cx="250231" cy="258961"/>
            </a:xfrm>
            <a:prstGeom prst="upArrow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8" name="Up Arrow 77"/>
            <p:cNvSpPr/>
            <p:nvPr/>
          </p:nvSpPr>
          <p:spPr>
            <a:xfrm rot="10800000">
              <a:off x="2763586" y="2991806"/>
              <a:ext cx="250231" cy="258961"/>
            </a:xfrm>
            <a:prstGeom prst="upArrow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33650" y="3353557"/>
            <a:ext cx="1534413" cy="600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Technology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applied to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simple tasks</a:t>
            </a:r>
          </a:p>
        </p:txBody>
      </p:sp>
      <p:sp>
        <p:nvSpPr>
          <p:cNvPr id="52" name="Diamond 51"/>
          <p:cNvSpPr/>
          <p:nvPr/>
        </p:nvSpPr>
        <p:spPr>
          <a:xfrm>
            <a:off x="2367664" y="3928464"/>
            <a:ext cx="1473966" cy="177351"/>
          </a:xfrm>
          <a:prstGeom prst="diamond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40740" y="4206403"/>
            <a:ext cx="1335927" cy="34753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Analytics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960328" y="3994138"/>
            <a:ext cx="15669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Data-driven insight for execution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252192" y="2054374"/>
            <a:ext cx="1704909" cy="177350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51519" y="2067029"/>
            <a:ext cx="1212933" cy="868134"/>
          </a:xfrm>
          <a:prstGeom prst="rect">
            <a:avLst/>
          </a:prstGeom>
          <a:solidFill>
            <a:srgbClr val="01468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Client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963243" y="2067029"/>
            <a:ext cx="1212933" cy="868134"/>
          </a:xfrm>
          <a:prstGeom prst="rect">
            <a:avLst/>
          </a:prstGeom>
          <a:solidFill>
            <a:srgbClr val="014687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Service Outcomes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53954" y="3246893"/>
            <a:ext cx="15344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Practitioners manage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complex tasks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69529" y="3894679"/>
            <a:ext cx="1566909" cy="600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 smtClean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HelvNeue Light for IBM" charset="0"/>
                <a:ea typeface="HelvNeue Light for IBM" charset="0"/>
                <a:cs typeface="HelvNeue Light for IBM" charset="0"/>
              </a:rPr>
              <a:t>Autonomic system to understand, reason, and learn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48282" y="2727085"/>
            <a:ext cx="1255152" cy="246221"/>
          </a:xfrm>
          <a:prstGeom prst="rect">
            <a:avLst/>
          </a:prstGeom>
          <a:solidFill>
            <a:sysClr val="window" lastClr="FFFFFF">
              <a:alpha val="75000"/>
            </a:sysClr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Practitioners</a:t>
            </a:r>
          </a:p>
        </p:txBody>
      </p:sp>
      <p:pic>
        <p:nvPicPr>
          <p:cNvPr id="61" name="Picture 10" descr="mage result for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9148" y="2015357"/>
            <a:ext cx="657352" cy="7094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/>
          <p:cNvGrpSpPr/>
          <p:nvPr/>
        </p:nvGrpSpPr>
        <p:grpSpPr>
          <a:xfrm>
            <a:off x="8662088" y="3123262"/>
            <a:ext cx="714768" cy="255827"/>
            <a:chOff x="8648935" y="3000014"/>
            <a:chExt cx="795414" cy="263803"/>
          </a:xfrm>
        </p:grpSpPr>
        <p:sp>
          <p:nvSpPr>
            <p:cNvPr id="75" name="Up Arrow 74"/>
            <p:cNvSpPr/>
            <p:nvPr/>
          </p:nvSpPr>
          <p:spPr>
            <a:xfrm>
              <a:off x="9194118" y="3000014"/>
              <a:ext cx="250231" cy="258961"/>
            </a:xfrm>
            <a:prstGeom prst="upArrow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6" name="Up Arrow 75"/>
            <p:cNvSpPr/>
            <p:nvPr/>
          </p:nvSpPr>
          <p:spPr>
            <a:xfrm rot="10800000">
              <a:off x="8648935" y="3004856"/>
              <a:ext cx="250231" cy="258961"/>
            </a:xfrm>
            <a:prstGeom prst="upArrow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63" name="Diamond 62"/>
          <p:cNvSpPr/>
          <p:nvPr/>
        </p:nvSpPr>
        <p:spPr>
          <a:xfrm>
            <a:off x="8276863" y="3928464"/>
            <a:ext cx="1473966" cy="177351"/>
          </a:xfrm>
          <a:prstGeom prst="diamond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345884" y="4206403"/>
            <a:ext cx="1335927" cy="34753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Cognitive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161392" y="2067029"/>
            <a:ext cx="1704909" cy="1773507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444797" y="2727085"/>
            <a:ext cx="1149353" cy="246221"/>
          </a:xfrm>
          <a:prstGeom prst="rect">
            <a:avLst/>
          </a:prstGeom>
          <a:solidFill>
            <a:sysClr val="window" lastClr="FFFFFF">
              <a:alpha val="75000"/>
            </a:sysClr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Neue Bold for IBM" charset="0"/>
                <a:ea typeface="HelvNeue Bold for IBM" charset="0"/>
                <a:cs typeface="HelvNeue Bold for IBM" charset="0"/>
              </a:rPr>
              <a:t>Technology</a:t>
            </a:r>
          </a:p>
        </p:txBody>
      </p:sp>
      <p:pic>
        <p:nvPicPr>
          <p:cNvPr id="67" name="Picture 2" descr="mage result for Technology automation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9267" y="2043468"/>
            <a:ext cx="580410" cy="7094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Group 67"/>
          <p:cNvGrpSpPr/>
          <p:nvPr/>
        </p:nvGrpSpPr>
        <p:grpSpPr>
          <a:xfrm>
            <a:off x="8345884" y="3434686"/>
            <a:ext cx="1340450" cy="357400"/>
            <a:chOff x="8297289" y="3321147"/>
            <a:chExt cx="1491690" cy="368543"/>
          </a:xfrm>
        </p:grpSpPr>
        <p:sp>
          <p:nvSpPr>
            <p:cNvPr id="73" name="Rectangle 72"/>
            <p:cNvSpPr/>
            <p:nvPr/>
          </p:nvSpPr>
          <p:spPr>
            <a:xfrm>
              <a:off x="8297289" y="3321147"/>
              <a:ext cx="1486657" cy="358365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Ins="320040"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Neue Light for IBM" charset="0"/>
                  <a:ea typeface="HelvNeue Light for IBM" charset="0"/>
                  <a:cs typeface="HelvNeue Light for IBM" charset="0"/>
                </a:rPr>
                <a:t>Practitioners</a:t>
              </a:r>
            </a:p>
          </p:txBody>
        </p:sp>
        <p:pic>
          <p:nvPicPr>
            <p:cNvPr id="74" name="Picture 10" descr="mage result for user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691" y="3323402"/>
              <a:ext cx="366288" cy="36628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2302532" y="3431100"/>
            <a:ext cx="1405263" cy="354701"/>
            <a:chOff x="2125089" y="3317449"/>
            <a:chExt cx="1563817" cy="365760"/>
          </a:xfrm>
        </p:grpSpPr>
        <p:sp>
          <p:nvSpPr>
            <p:cNvPr id="71" name="Rectangle 70"/>
            <p:cNvSpPr/>
            <p:nvPr/>
          </p:nvSpPr>
          <p:spPr>
            <a:xfrm>
              <a:off x="2125089" y="3321147"/>
              <a:ext cx="1486657" cy="358365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Neue Light for IBM" charset="0"/>
                  <a:ea typeface="HelvNeue Light for IBM" charset="0"/>
                  <a:cs typeface="HelvNeue Light for IBM" charset="0"/>
                </a:rPr>
                <a:t>Technology</a:t>
              </a:r>
            </a:p>
          </p:txBody>
        </p:sp>
        <p:pic>
          <p:nvPicPr>
            <p:cNvPr id="72" name="Picture 2" descr="mage result for Technology automation icon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957" y="3317449"/>
              <a:ext cx="322949" cy="3657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0" name="Straight Connector 69"/>
          <p:cNvCxnSpPr/>
          <p:nvPr/>
        </p:nvCxnSpPr>
        <p:spPr>
          <a:xfrm>
            <a:off x="6105127" y="2067029"/>
            <a:ext cx="0" cy="4449139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50000"/>
              </a:sysClr>
            </a:solidFill>
            <a:prstDash val="sysDot"/>
            <a:miter lim="800000"/>
          </a:ln>
          <a:effectLst/>
        </p:spPr>
      </p:cxnSp>
      <p:sp>
        <p:nvSpPr>
          <p:cNvPr id="79" name="Rectangle 78"/>
          <p:cNvSpPr/>
          <p:nvPr/>
        </p:nvSpPr>
        <p:spPr>
          <a:xfrm>
            <a:off x="720251" y="1101532"/>
            <a:ext cx="4418193" cy="338552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 altLang="en-US" sz="1600" dirty="0">
                <a:solidFill>
                  <a:srgbClr val="0B67B2"/>
                </a:solidFill>
              </a:rPr>
              <a:t>From: </a:t>
            </a:r>
            <a:r>
              <a:rPr lang="en-US" altLang="en-US" sz="1600" b="1" dirty="0">
                <a:solidFill>
                  <a:srgbClr val="0B67B2"/>
                </a:solidFill>
              </a:rPr>
              <a:t>Practitioner-run, technology-assisted</a:t>
            </a:r>
            <a:endParaRPr lang="en-US" sz="1600" b="1" dirty="0"/>
          </a:p>
        </p:txBody>
      </p:sp>
      <p:sp>
        <p:nvSpPr>
          <p:cNvPr id="80" name="Rectangle 79"/>
          <p:cNvSpPr/>
          <p:nvPr/>
        </p:nvSpPr>
        <p:spPr>
          <a:xfrm>
            <a:off x="6631817" y="1080227"/>
            <a:ext cx="4184861" cy="338552"/>
          </a:xfrm>
          <a:prstGeom prst="rect">
            <a:avLst/>
          </a:prstGeom>
        </p:spPr>
        <p:txBody>
          <a:bodyPr wrap="none" lIns="91438" tIns="45719" rIns="91438" bIns="45719">
            <a:spAutoFit/>
          </a:bodyPr>
          <a:lstStyle/>
          <a:p>
            <a:pPr algn="ctr"/>
            <a:r>
              <a:rPr lang="en-US" altLang="en-US" sz="1600" dirty="0">
                <a:solidFill>
                  <a:srgbClr val="0B67B2"/>
                </a:solidFill>
              </a:rPr>
              <a:t>To: </a:t>
            </a:r>
            <a:r>
              <a:rPr lang="en-US" altLang="en-US" sz="1600" b="1" dirty="0">
                <a:solidFill>
                  <a:srgbClr val="0B67B2"/>
                </a:solidFill>
              </a:rPr>
              <a:t>Technology-run, practitioner-assisted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8370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1" y="387902"/>
            <a:ext cx="10252017" cy="871938"/>
          </a:xfrm>
        </p:spPr>
        <p:txBody>
          <a:bodyPr/>
          <a:lstStyle/>
          <a:p>
            <a:r>
              <a:rPr lang="en-US" dirty="0" smtClean="0"/>
              <a:t>Leveraging cognitive insights from an growing source of data, enables optimization and shift </a:t>
            </a:r>
            <a:r>
              <a:rPr lang="en-US" smtClean="0"/>
              <a:t>in focus.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89109" y="1530791"/>
            <a:ext cx="11305051" cy="4940872"/>
            <a:chOff x="2042481" y="2770311"/>
            <a:chExt cx="9067479" cy="3491593"/>
          </a:xfrm>
        </p:grpSpPr>
        <p:pic>
          <p:nvPicPr>
            <p:cNvPr id="6" name="Picture 5" descr="Nov11_IBM_GTS_Cognitive_Platform_Narrative_v78js3.jpg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8702" r="36130" b="3414"/>
            <a:stretch/>
          </p:blipFill>
          <p:spPr>
            <a:xfrm>
              <a:off x="2042481" y="2770311"/>
              <a:ext cx="5839878" cy="3491593"/>
            </a:xfrm>
            <a:prstGeom prst="rect">
              <a:avLst/>
            </a:prstGeom>
          </p:spPr>
        </p:pic>
        <p:sp>
          <p:nvSpPr>
            <p:cNvPr id="7" name="object 4"/>
            <p:cNvSpPr txBox="1"/>
            <p:nvPr/>
          </p:nvSpPr>
          <p:spPr>
            <a:xfrm>
              <a:off x="3956470" y="5718025"/>
              <a:ext cx="370406" cy="1630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776" marR="2310">
                <a:lnSpc>
                  <a:spcPts val="750"/>
                </a:lnSpc>
              </a:pP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Se</a:t>
              </a:r>
              <a:r>
                <a:rPr sz="800" b="1" spc="23" dirty="0">
                  <a:solidFill>
                    <a:srgbClr val="231F20"/>
                  </a:solidFill>
                  <a:latin typeface="Arial"/>
                  <a:cs typeface="Arial"/>
                </a:rPr>
                <a:t>r</a:t>
              </a:r>
              <a:r>
                <a:rPr sz="800" b="1" spc="-11" dirty="0">
                  <a:solidFill>
                    <a:srgbClr val="231F20"/>
                  </a:solidFill>
                  <a:latin typeface="Arial"/>
                  <a:cs typeface="Arial"/>
                </a:rPr>
                <a:t>v</a:t>
              </a:r>
              <a:r>
                <a:rPr sz="800" b="1" dirty="0">
                  <a:solidFill>
                    <a:srgbClr val="231F20"/>
                  </a:solidFill>
                  <a:latin typeface="Arial"/>
                  <a:cs typeface="Arial"/>
                </a:rPr>
                <a:t>er  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data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8" name="object 5"/>
            <p:cNvSpPr txBox="1"/>
            <p:nvPr/>
          </p:nvSpPr>
          <p:spPr>
            <a:xfrm>
              <a:off x="2853417" y="5007393"/>
              <a:ext cx="456013" cy="2445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776" marR="2310">
                <a:lnSpc>
                  <a:spcPts val="750"/>
                </a:lnSpc>
              </a:pPr>
              <a:r>
                <a:rPr sz="800" b="1" spc="2" dirty="0">
                  <a:solidFill>
                    <a:srgbClr val="231F20"/>
                  </a:solidFill>
                  <a:latin typeface="Arial"/>
                  <a:cs typeface="Arial"/>
                </a:rPr>
                <a:t>Social  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media</a:t>
              </a:r>
              <a:r>
                <a:rPr sz="800" b="1" spc="-43" dirty="0">
                  <a:solidFill>
                    <a:srgbClr val="231F20"/>
                  </a:solidFill>
                  <a:latin typeface="Arial"/>
                  <a:cs typeface="Arial"/>
                </a:rPr>
                <a:t> 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data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9" name="object 6"/>
            <p:cNvSpPr txBox="1"/>
            <p:nvPr/>
          </p:nvSpPr>
          <p:spPr>
            <a:xfrm>
              <a:off x="2472446" y="4033909"/>
              <a:ext cx="308790" cy="1630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776" marR="2310">
                <a:lnSpc>
                  <a:spcPts val="750"/>
                </a:lnSpc>
              </a:pP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S</a:t>
              </a:r>
              <a:r>
                <a:rPr sz="800" b="1" dirty="0">
                  <a:solidFill>
                    <a:srgbClr val="231F20"/>
                  </a:solidFill>
                  <a:latin typeface="Arial"/>
                  <a:cs typeface="Arial"/>
                </a:rPr>
                <a:t>e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n</a:t>
              </a:r>
              <a:r>
                <a:rPr sz="800" b="1" spc="-5" dirty="0">
                  <a:solidFill>
                    <a:srgbClr val="231F20"/>
                  </a:solidFill>
                  <a:latin typeface="Arial"/>
                  <a:cs typeface="Arial"/>
                </a:rPr>
                <a:t>s</a:t>
              </a:r>
              <a:r>
                <a:rPr sz="800" b="1" dirty="0">
                  <a:solidFill>
                    <a:srgbClr val="231F20"/>
                  </a:solidFill>
                  <a:latin typeface="Arial"/>
                  <a:cs typeface="Arial"/>
                </a:rPr>
                <a:t>or  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data</a:t>
              </a:r>
              <a:endParaRPr sz="800" dirty="0">
                <a:latin typeface="Arial"/>
                <a:cs typeface="Arial"/>
              </a:endParaRPr>
            </a:p>
          </p:txBody>
        </p:sp>
        <p:sp>
          <p:nvSpPr>
            <p:cNvPr id="10" name="object 7"/>
            <p:cNvSpPr txBox="1"/>
            <p:nvPr/>
          </p:nvSpPr>
          <p:spPr>
            <a:xfrm>
              <a:off x="2781236" y="5457261"/>
              <a:ext cx="575278" cy="1630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776" marR="2310">
                <a:lnSpc>
                  <a:spcPts val="750"/>
                </a:lnSpc>
              </a:pPr>
              <a:r>
                <a:rPr sz="800" b="1" spc="-50" dirty="0">
                  <a:solidFill>
                    <a:srgbClr val="231F20"/>
                  </a:solidFill>
                  <a:latin typeface="Arial"/>
                  <a:cs typeface="Arial"/>
                </a:rPr>
                <a:t>T</a:t>
              </a:r>
              <a:r>
                <a:rPr sz="800" b="1" dirty="0">
                  <a:solidFill>
                    <a:srgbClr val="231F20"/>
                  </a:solidFill>
                  <a:latin typeface="Arial"/>
                  <a:cs typeface="Arial"/>
                </a:rPr>
                <a:t>ra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n</a:t>
              </a:r>
              <a:r>
                <a:rPr sz="800" b="1" spc="-2" dirty="0">
                  <a:solidFill>
                    <a:srgbClr val="231F20"/>
                  </a:solidFill>
                  <a:latin typeface="Arial"/>
                  <a:cs typeface="Arial"/>
                </a:rPr>
                <a:t>s</a:t>
              </a:r>
              <a:r>
                <a:rPr sz="800" b="1" dirty="0">
                  <a:solidFill>
                    <a:srgbClr val="231F20"/>
                  </a:solidFill>
                  <a:latin typeface="Arial"/>
                  <a:cs typeface="Arial"/>
                </a:rPr>
                <a:t>a</a:t>
              </a:r>
              <a:r>
                <a:rPr sz="800" b="1" spc="7" dirty="0">
                  <a:solidFill>
                    <a:srgbClr val="231F20"/>
                  </a:solidFill>
                  <a:latin typeface="Arial"/>
                  <a:cs typeface="Arial"/>
                </a:rPr>
                <a:t>ct</a:t>
              </a:r>
              <a:r>
                <a:rPr sz="800" b="1" dirty="0">
                  <a:solidFill>
                    <a:srgbClr val="231F20"/>
                  </a:solidFill>
                  <a:latin typeface="Arial"/>
                  <a:cs typeface="Arial"/>
                </a:rPr>
                <a:t>io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n  data</a:t>
              </a:r>
              <a:endParaRPr sz="800">
                <a:latin typeface="Arial"/>
                <a:cs typeface="Arial"/>
              </a:endParaRPr>
            </a:p>
          </p:txBody>
        </p:sp>
        <p:sp>
          <p:nvSpPr>
            <p:cNvPr id="11" name="object 8"/>
            <p:cNvSpPr txBox="1"/>
            <p:nvPr/>
          </p:nvSpPr>
          <p:spPr>
            <a:xfrm>
              <a:off x="4198730" y="3607665"/>
              <a:ext cx="474704" cy="22487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776">
                <a:lnSpc>
                  <a:spcPts val="691"/>
                </a:lnSpc>
              </a:pPr>
              <a:r>
                <a:rPr sz="800" b="1" dirty="0">
                  <a:solidFill>
                    <a:srgbClr val="231F20"/>
                  </a:solidFill>
                  <a:latin typeface="Arial"/>
                  <a:cs typeface="Arial"/>
                </a:rPr>
                <a:t>S</a:t>
              </a:r>
              <a:r>
                <a:rPr sz="800" b="1" spc="2" dirty="0">
                  <a:solidFill>
                    <a:srgbClr val="231F20"/>
                  </a:solidFill>
                  <a:latin typeface="Arial"/>
                  <a:cs typeface="Arial"/>
                </a:rPr>
                <a:t>u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p</a:t>
              </a:r>
              <a:r>
                <a:rPr sz="800" b="1" spc="7" dirty="0">
                  <a:solidFill>
                    <a:srgbClr val="231F20"/>
                  </a:solidFill>
                  <a:latin typeface="Arial"/>
                  <a:cs typeface="Arial"/>
                </a:rPr>
                <a:t>p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o</a:t>
              </a:r>
              <a:r>
                <a:rPr sz="800" b="1" spc="23" dirty="0">
                  <a:solidFill>
                    <a:srgbClr val="231F20"/>
                  </a:solidFill>
                  <a:latin typeface="Arial"/>
                  <a:cs typeface="Arial"/>
                </a:rPr>
                <a:t>r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t</a:t>
              </a:r>
              <a:endParaRPr sz="800" dirty="0">
                <a:latin typeface="Arial"/>
                <a:cs typeface="Arial"/>
              </a:endParaRPr>
            </a:p>
            <a:p>
              <a:pPr marL="5776" marR="110015">
                <a:lnSpc>
                  <a:spcPts val="673"/>
                </a:lnSpc>
                <a:spcBef>
                  <a:spcPts val="100"/>
                </a:spcBef>
              </a:pP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t</a:t>
              </a:r>
              <a:r>
                <a:rPr sz="800" b="1" spc="-5" dirty="0">
                  <a:solidFill>
                    <a:srgbClr val="231F20"/>
                  </a:solidFill>
                  <a:latin typeface="Arial"/>
                  <a:cs typeface="Arial"/>
                </a:rPr>
                <a:t>i</a:t>
              </a:r>
              <a:r>
                <a:rPr sz="800" b="1" spc="2" dirty="0">
                  <a:solidFill>
                    <a:srgbClr val="231F20"/>
                  </a:solidFill>
                  <a:latin typeface="Arial"/>
                  <a:cs typeface="Arial"/>
                </a:rPr>
                <a:t>c</a:t>
              </a:r>
              <a:r>
                <a:rPr sz="800" b="1" spc="-9" dirty="0">
                  <a:solidFill>
                    <a:srgbClr val="231F20"/>
                  </a:solidFill>
                  <a:latin typeface="Arial"/>
                  <a:cs typeface="Arial"/>
                </a:rPr>
                <a:t>k</a:t>
              </a:r>
              <a:r>
                <a:rPr sz="800" b="1" dirty="0">
                  <a:solidFill>
                    <a:srgbClr val="231F20"/>
                  </a:solidFill>
                  <a:latin typeface="Arial"/>
                  <a:cs typeface="Arial"/>
                </a:rPr>
                <a:t>e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t  data</a:t>
              </a:r>
              <a:endParaRPr sz="800" dirty="0">
                <a:latin typeface="Arial"/>
                <a:cs typeface="Arial"/>
              </a:endParaRPr>
            </a:p>
          </p:txBody>
        </p:sp>
        <p:sp>
          <p:nvSpPr>
            <p:cNvPr id="12" name="object 21"/>
            <p:cNvSpPr txBox="1"/>
            <p:nvPr/>
          </p:nvSpPr>
          <p:spPr>
            <a:xfrm>
              <a:off x="5776464" y="5092134"/>
              <a:ext cx="1045631" cy="9781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776" algn="ctr"/>
              <a:r>
                <a:rPr sz="800" b="1" dirty="0">
                  <a:solidFill>
                    <a:srgbClr val="231F20"/>
                  </a:solidFill>
                  <a:latin typeface="Arial"/>
                  <a:cs typeface="Arial"/>
                </a:rPr>
                <a:t>Cognitive</a:t>
              </a:r>
              <a:r>
                <a:rPr sz="800" b="1" spc="-30" dirty="0">
                  <a:solidFill>
                    <a:srgbClr val="231F20"/>
                  </a:solidFill>
                  <a:latin typeface="Arial"/>
                  <a:cs typeface="Arial"/>
                </a:rPr>
                <a:t> </a:t>
              </a:r>
              <a:r>
                <a:rPr sz="800" b="1" spc="2" dirty="0">
                  <a:solidFill>
                    <a:srgbClr val="231F20"/>
                  </a:solidFill>
                  <a:latin typeface="Arial"/>
                  <a:cs typeface="Arial"/>
                </a:rPr>
                <a:t>infrastructure</a:t>
              </a:r>
              <a:endParaRPr sz="800" dirty="0">
                <a:latin typeface="Arial"/>
                <a:cs typeface="Arial"/>
              </a:endParaRPr>
            </a:p>
          </p:txBody>
        </p:sp>
        <p:sp>
          <p:nvSpPr>
            <p:cNvPr id="13" name="object 8"/>
            <p:cNvSpPr txBox="1"/>
            <p:nvPr/>
          </p:nvSpPr>
          <p:spPr>
            <a:xfrm>
              <a:off x="4198731" y="4358731"/>
              <a:ext cx="474704" cy="22487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776">
                <a:lnSpc>
                  <a:spcPts val="691"/>
                </a:lnSpc>
              </a:pPr>
              <a:r>
                <a:rPr lang="en-US" sz="800" b="1" dirty="0">
                  <a:solidFill>
                    <a:srgbClr val="231F20"/>
                  </a:solidFill>
                  <a:latin typeface="Arial"/>
                  <a:cs typeface="Arial"/>
                </a:rPr>
                <a:t>Mobile</a:t>
              </a:r>
              <a:endParaRPr sz="800" dirty="0">
                <a:latin typeface="Arial"/>
                <a:cs typeface="Arial"/>
              </a:endParaRPr>
            </a:p>
            <a:p>
              <a:pPr marL="5776" marR="110015">
                <a:lnSpc>
                  <a:spcPts val="673"/>
                </a:lnSpc>
                <a:spcBef>
                  <a:spcPts val="100"/>
                </a:spcBef>
              </a:pPr>
              <a:r>
                <a:rPr lang="en-US"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device</a:t>
              </a:r>
              <a:r>
                <a:rPr sz="800" b="1" spc="5" dirty="0">
                  <a:solidFill>
                    <a:srgbClr val="231F20"/>
                  </a:solidFill>
                  <a:latin typeface="Arial"/>
                  <a:cs typeface="Arial"/>
                </a:rPr>
                <a:t> data</a:t>
              </a:r>
              <a:endParaRPr sz="800" dirty="0">
                <a:latin typeface="Arial"/>
                <a:cs typeface="Arial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8643" y="4080886"/>
              <a:ext cx="1501368" cy="1209840"/>
            </a:xfrm>
            <a:prstGeom prst="rect">
              <a:avLst/>
            </a:prstGeom>
          </p:spPr>
        </p:pic>
        <p:sp>
          <p:nvSpPr>
            <p:cNvPr id="15" name="object 12"/>
            <p:cNvSpPr/>
            <p:nvPr/>
          </p:nvSpPr>
          <p:spPr>
            <a:xfrm>
              <a:off x="7664218" y="3491849"/>
              <a:ext cx="3093031" cy="547851"/>
            </a:xfrm>
            <a:custGeom>
              <a:avLst/>
              <a:gdLst/>
              <a:ahLst/>
              <a:cxnLst/>
              <a:rect l="l" t="t" r="r" b="b"/>
              <a:pathLst>
                <a:path w="6800850" h="1204595">
                  <a:moveTo>
                    <a:pt x="0" y="1204266"/>
                  </a:moveTo>
                  <a:lnTo>
                    <a:pt x="6800840" y="1204266"/>
                  </a:lnTo>
                  <a:lnTo>
                    <a:pt x="6800840" y="0"/>
                  </a:lnTo>
                  <a:lnTo>
                    <a:pt x="0" y="0"/>
                  </a:lnTo>
                  <a:lnTo>
                    <a:pt x="0" y="1204266"/>
                  </a:lnTo>
                  <a:close/>
                </a:path>
              </a:pathLst>
            </a:custGeom>
            <a:solidFill>
              <a:srgbClr val="8D338B"/>
            </a:solidFill>
          </p:spPr>
          <p:txBody>
            <a:bodyPr wrap="square" lIns="83174" tIns="64008" rIns="0" bIns="0" rtlCol="0"/>
            <a:lstStyle/>
            <a:p>
              <a:pPr marL="5776" marR="2310"/>
              <a:r>
                <a:rPr lang="en-US" sz="1000" b="1" spc="-5" dirty="0">
                  <a:solidFill>
                    <a:srgbClr val="FFFFFF"/>
                  </a:solidFill>
                  <a:latin typeface="Arial"/>
                  <a:cs typeface="Arial"/>
                </a:rPr>
                <a:t>uncover </a:t>
              </a:r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new </a:t>
              </a:r>
              <a:r>
                <a:rPr lang="en-US" sz="1000" b="1" spc="-7" dirty="0">
                  <a:solidFill>
                    <a:srgbClr val="FFFFFF"/>
                  </a:solidFill>
                  <a:latin typeface="Arial"/>
                  <a:cs typeface="Arial"/>
                </a:rPr>
                <a:t>ways </a:t>
              </a:r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to </a:t>
              </a:r>
              <a:r>
                <a:rPr lang="en-US" sz="1000" b="1" spc="-5" dirty="0">
                  <a:solidFill>
                    <a:srgbClr val="FFFFFF"/>
                  </a:solidFill>
                  <a:latin typeface="Arial"/>
                  <a:cs typeface="Arial"/>
                </a:rPr>
                <a:t>improve </a:t>
              </a:r>
              <a:r>
                <a:rPr lang="en-US" sz="1000" b="1" spc="5" dirty="0">
                  <a:solidFill>
                    <a:srgbClr val="FFFFFF"/>
                  </a:solidFill>
                  <a:latin typeface="Arial"/>
                  <a:cs typeface="Arial"/>
                </a:rPr>
                <a:t>service </a:t>
              </a:r>
              <a:r>
                <a:rPr lang="en-US" sz="1000" b="1" spc="2" dirty="0">
                  <a:solidFill>
                    <a:srgbClr val="FFFFFF"/>
                  </a:solidFill>
                  <a:latin typeface="Arial"/>
                  <a:cs typeface="Arial"/>
                </a:rPr>
                <a:t>quality </a:t>
              </a:r>
              <a:br>
                <a:rPr lang="en-US" sz="1000" b="1" spc="2" dirty="0">
                  <a:solidFill>
                    <a:srgbClr val="FFFFFF"/>
                  </a:solidFill>
                  <a:latin typeface="Arial"/>
                  <a:cs typeface="Arial"/>
                </a:rPr>
              </a:br>
              <a:r>
                <a:rPr lang="en-US" sz="1000" b="1" spc="-2" dirty="0">
                  <a:solidFill>
                    <a:srgbClr val="FFFFFF"/>
                  </a:solidFill>
                  <a:latin typeface="Arial"/>
                  <a:cs typeface="Arial"/>
                </a:rPr>
                <a:t>through cognitive</a:t>
              </a:r>
              <a:r>
                <a:rPr lang="en-US" sz="1000" b="1" spc="-11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insights</a:t>
              </a:r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16" name="object 14"/>
            <p:cNvSpPr/>
            <p:nvPr/>
          </p:nvSpPr>
          <p:spPr>
            <a:xfrm>
              <a:off x="7664218" y="4039551"/>
              <a:ext cx="3093031" cy="547851"/>
            </a:xfrm>
            <a:custGeom>
              <a:avLst/>
              <a:gdLst/>
              <a:ahLst/>
              <a:cxnLst/>
              <a:rect l="l" t="t" r="r" b="b"/>
              <a:pathLst>
                <a:path w="6800850" h="1204595">
                  <a:moveTo>
                    <a:pt x="0" y="1204266"/>
                  </a:moveTo>
                  <a:lnTo>
                    <a:pt x="6800840" y="1204266"/>
                  </a:lnTo>
                  <a:lnTo>
                    <a:pt x="6800840" y="0"/>
                  </a:lnTo>
                  <a:lnTo>
                    <a:pt x="0" y="0"/>
                  </a:lnTo>
                  <a:lnTo>
                    <a:pt x="0" y="1204266"/>
                  </a:lnTo>
                  <a:close/>
                </a:path>
              </a:pathLst>
            </a:custGeom>
            <a:solidFill>
              <a:srgbClr val="7E287D"/>
            </a:solidFill>
          </p:spPr>
          <p:txBody>
            <a:bodyPr wrap="square" lIns="83174" tIns="64008" rIns="0" bIns="0" rtlCol="0"/>
            <a:lstStyle/>
            <a:p>
              <a:pPr marL="5776" marR="2310"/>
              <a:r>
                <a:rPr lang="en-US" sz="1000" b="1" spc="-2" dirty="0">
                  <a:solidFill>
                    <a:srgbClr val="FFFFFF"/>
                  </a:solidFill>
                  <a:latin typeface="Arial"/>
                  <a:cs typeface="Arial"/>
                </a:rPr>
                <a:t>deliver </a:t>
              </a:r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unmatched, automated  </a:t>
              </a:r>
              <a:b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</a:br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infrastructure</a:t>
              </a:r>
              <a:r>
                <a:rPr lang="en-US" sz="1000" b="1" spc="-23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flexibility</a:t>
              </a:r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7664218" y="4944258"/>
              <a:ext cx="3093031" cy="535743"/>
            </a:xfrm>
            <a:prstGeom prst="rect">
              <a:avLst/>
            </a:prstGeom>
            <a:solidFill>
              <a:srgbClr val="4E2567"/>
            </a:solidFill>
          </p:spPr>
          <p:txBody>
            <a:bodyPr vert="horz" wrap="square" lIns="0" tIns="64008" rIns="0" bIns="0" rtlCol="0">
              <a:noAutofit/>
            </a:bodyPr>
            <a:lstStyle/>
            <a:p>
              <a:pPr marL="95015">
                <a:spcBef>
                  <a:spcPts val="709"/>
                </a:spcBef>
              </a:pPr>
              <a:r>
                <a:rPr sz="1000" b="1" dirty="0">
                  <a:solidFill>
                    <a:srgbClr val="FFFFFF"/>
                  </a:solidFill>
                  <a:latin typeface="Arial"/>
                  <a:cs typeface="Arial"/>
                </a:rPr>
                <a:t>focus more on </a:t>
              </a:r>
              <a:r>
                <a:rPr sz="1000" b="1" spc="-2" dirty="0">
                  <a:solidFill>
                    <a:srgbClr val="FFFFFF"/>
                  </a:solidFill>
                  <a:latin typeface="Arial"/>
                  <a:cs typeface="Arial"/>
                </a:rPr>
                <a:t>new </a:t>
              </a:r>
              <a:r>
                <a:rPr sz="1000" b="1" dirty="0">
                  <a:solidFill>
                    <a:srgbClr val="FFFFFF"/>
                  </a:solidFill>
                  <a:latin typeface="Arial"/>
                  <a:cs typeface="Arial"/>
                </a:rPr>
                <a:t>market-changing</a:t>
              </a:r>
              <a:r>
                <a:rPr sz="1000" b="1" spc="2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sz="1000" b="1" spc="-5" dirty="0">
                  <a:solidFill>
                    <a:srgbClr val="FFFFFF"/>
                  </a:solidFill>
                  <a:latin typeface="Arial"/>
                  <a:cs typeface="Arial"/>
                </a:rPr>
                <a:t>innovations</a:t>
              </a:r>
              <a:endParaRPr sz="1000" dirty="0">
                <a:latin typeface="Arial"/>
                <a:cs typeface="Arial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7664218" y="5480001"/>
              <a:ext cx="3093031" cy="536010"/>
            </a:xfrm>
            <a:custGeom>
              <a:avLst/>
              <a:gdLst/>
              <a:ahLst/>
              <a:cxnLst/>
              <a:rect l="l" t="t" r="r" b="b"/>
              <a:pathLst>
                <a:path w="6800850" h="1178559">
                  <a:moveTo>
                    <a:pt x="6800840" y="0"/>
                  </a:moveTo>
                  <a:lnTo>
                    <a:pt x="0" y="0"/>
                  </a:lnTo>
                  <a:lnTo>
                    <a:pt x="0" y="1052323"/>
                  </a:lnTo>
                  <a:lnTo>
                    <a:pt x="1963" y="1124965"/>
                  </a:lnTo>
                  <a:lnTo>
                    <a:pt x="15706" y="1162268"/>
                  </a:lnTo>
                  <a:lnTo>
                    <a:pt x="53008" y="1176011"/>
                  </a:lnTo>
                  <a:lnTo>
                    <a:pt x="125650" y="1177974"/>
                  </a:lnTo>
                  <a:lnTo>
                    <a:pt x="6675189" y="1177974"/>
                  </a:lnTo>
                  <a:lnTo>
                    <a:pt x="6747831" y="1176011"/>
                  </a:lnTo>
                  <a:lnTo>
                    <a:pt x="6785133" y="1162268"/>
                  </a:lnTo>
                  <a:lnTo>
                    <a:pt x="6798876" y="1124965"/>
                  </a:lnTo>
                  <a:lnTo>
                    <a:pt x="6800840" y="1052323"/>
                  </a:lnTo>
                  <a:lnTo>
                    <a:pt x="6800840" y="0"/>
                  </a:lnTo>
                  <a:close/>
                </a:path>
              </a:pathLst>
            </a:custGeom>
            <a:solidFill>
              <a:srgbClr val="3A1955"/>
            </a:solidFill>
          </p:spPr>
          <p:txBody>
            <a:bodyPr wrap="square" lIns="83174" tIns="64008" rIns="0" bIns="0" rtlCol="0"/>
            <a:lstStyle/>
            <a:p>
              <a:pPr marL="5776" marR="2310"/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use </a:t>
              </a:r>
              <a:r>
                <a:rPr lang="en-US" sz="1000" b="1" spc="2" dirty="0">
                  <a:solidFill>
                    <a:srgbClr val="FFFFFF"/>
                  </a:solidFill>
                  <a:latin typeface="Arial"/>
                  <a:cs typeface="Arial"/>
                </a:rPr>
                <a:t>cognitive </a:t>
              </a:r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advice to rapidly design superior </a:t>
              </a:r>
              <a:b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</a:br>
              <a:r>
                <a:rPr lang="en-US" sz="1000" b="1" spc="-2" dirty="0">
                  <a:solidFill>
                    <a:srgbClr val="FFFFFF"/>
                  </a:solidFill>
                  <a:latin typeface="Arial"/>
                  <a:cs typeface="Arial"/>
                </a:rPr>
                <a:t>solutions </a:t>
              </a:r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for </a:t>
              </a:r>
              <a:r>
                <a:rPr lang="en-US" sz="1000" b="1" spc="-2" dirty="0">
                  <a:solidFill>
                    <a:srgbClr val="FFFFFF"/>
                  </a:solidFill>
                  <a:latin typeface="Arial"/>
                  <a:cs typeface="Arial"/>
                </a:rPr>
                <a:t>making your new </a:t>
              </a:r>
              <a:r>
                <a:rPr lang="en-US" sz="1000" b="1" spc="2" dirty="0">
                  <a:solidFill>
                    <a:srgbClr val="FFFFFF"/>
                  </a:solidFill>
                  <a:latin typeface="Arial"/>
                  <a:cs typeface="Arial"/>
                </a:rPr>
                <a:t>ideas</a:t>
              </a:r>
              <a:r>
                <a:rPr lang="en-US" sz="1000" b="1" spc="9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lang="en-US" sz="1000" b="1" spc="-2" dirty="0">
                  <a:solidFill>
                    <a:srgbClr val="FFFFFF"/>
                  </a:solidFill>
                  <a:latin typeface="Arial"/>
                  <a:cs typeface="Arial"/>
                </a:rPr>
                <a:t>real</a:t>
              </a:r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19" name="object 99"/>
            <p:cNvSpPr txBox="1"/>
            <p:nvPr/>
          </p:nvSpPr>
          <p:spPr>
            <a:xfrm>
              <a:off x="7663204" y="2770311"/>
              <a:ext cx="3446756" cy="12838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776"/>
              <a:r>
                <a:rPr sz="1050" b="1" spc="-30" dirty="0">
                  <a:solidFill>
                    <a:srgbClr val="AA2187"/>
                  </a:solidFill>
                  <a:latin typeface="Arial"/>
                  <a:cs typeface="Arial"/>
                </a:rPr>
                <a:t>When your cognitive infrastructure </a:t>
              </a:r>
              <a:r>
                <a:rPr lang="en-US" sz="1050" b="1" spc="-30" dirty="0" smtClean="0">
                  <a:solidFill>
                    <a:srgbClr val="AA2187"/>
                  </a:solidFill>
                  <a:latin typeface="Arial"/>
                  <a:cs typeface="Arial"/>
                </a:rPr>
                <a:t>runs</a:t>
              </a:r>
              <a:r>
                <a:rPr sz="1050" b="1" spc="-30" dirty="0" smtClean="0">
                  <a:solidFill>
                    <a:srgbClr val="AA2187"/>
                  </a:solidFill>
                  <a:latin typeface="Arial"/>
                  <a:cs typeface="Arial"/>
                </a:rPr>
                <a:t> </a:t>
              </a:r>
              <a:r>
                <a:rPr sz="1050" b="1" spc="-30" dirty="0">
                  <a:solidFill>
                    <a:srgbClr val="AA2187"/>
                  </a:solidFill>
                  <a:latin typeface="Arial"/>
                  <a:cs typeface="Arial"/>
                </a:rPr>
                <a:t>itself, it can:</a:t>
              </a:r>
              <a:endParaRPr sz="1050" spc="-30" dirty="0">
                <a:latin typeface="Arial"/>
                <a:cs typeface="Arial"/>
              </a:endParaRPr>
            </a:p>
          </p:txBody>
        </p:sp>
        <p:sp>
          <p:nvSpPr>
            <p:cNvPr id="20" name="object 100"/>
            <p:cNvSpPr txBox="1"/>
            <p:nvPr/>
          </p:nvSpPr>
          <p:spPr>
            <a:xfrm>
              <a:off x="7663204" y="4774002"/>
              <a:ext cx="1418289" cy="1100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776"/>
              <a:r>
                <a:rPr sz="900" b="1" dirty="0">
                  <a:solidFill>
                    <a:srgbClr val="4E2567"/>
                  </a:solidFill>
                  <a:latin typeface="Arial"/>
                  <a:cs typeface="Arial"/>
                </a:rPr>
                <a:t>So </a:t>
              </a:r>
              <a:r>
                <a:rPr sz="900" b="1" spc="-7" dirty="0">
                  <a:solidFill>
                    <a:srgbClr val="4E2567"/>
                  </a:solidFill>
                  <a:latin typeface="Arial"/>
                  <a:cs typeface="Arial"/>
                </a:rPr>
                <a:t>you, </a:t>
              </a:r>
              <a:r>
                <a:rPr sz="900" b="1" spc="2" dirty="0">
                  <a:solidFill>
                    <a:srgbClr val="4E2567"/>
                  </a:solidFill>
                  <a:latin typeface="Arial"/>
                  <a:cs typeface="Arial"/>
                </a:rPr>
                <a:t>the </a:t>
              </a:r>
              <a:r>
                <a:rPr sz="900" b="1" dirty="0">
                  <a:solidFill>
                    <a:srgbClr val="4E2567"/>
                  </a:solidFill>
                  <a:latin typeface="Arial"/>
                  <a:cs typeface="Arial"/>
                </a:rPr>
                <a:t>tech </a:t>
              </a:r>
              <a:r>
                <a:rPr sz="900" b="1" spc="-7" dirty="0">
                  <a:solidFill>
                    <a:srgbClr val="4E2567"/>
                  </a:solidFill>
                  <a:latin typeface="Arial"/>
                  <a:cs typeface="Arial"/>
                </a:rPr>
                <a:t>leader,</a:t>
              </a:r>
              <a:r>
                <a:rPr sz="900" b="1" spc="-11" dirty="0">
                  <a:solidFill>
                    <a:srgbClr val="4E2567"/>
                  </a:solidFill>
                  <a:latin typeface="Arial"/>
                  <a:cs typeface="Arial"/>
                </a:rPr>
                <a:t> </a:t>
              </a:r>
              <a:r>
                <a:rPr sz="900" b="1" spc="-5" dirty="0">
                  <a:solidFill>
                    <a:srgbClr val="4E2567"/>
                  </a:solidFill>
                  <a:latin typeface="Arial"/>
                  <a:cs typeface="Arial"/>
                </a:rPr>
                <a:t>can:</a:t>
              </a:r>
              <a:endParaRPr sz="900" dirty="0">
                <a:latin typeface="Arial"/>
                <a:cs typeface="Arial"/>
              </a:endParaRPr>
            </a:p>
          </p:txBody>
        </p:sp>
        <p:sp>
          <p:nvSpPr>
            <p:cNvPr id="21" name="object 101"/>
            <p:cNvSpPr/>
            <p:nvPr/>
          </p:nvSpPr>
          <p:spPr>
            <a:xfrm>
              <a:off x="7664218" y="2944148"/>
              <a:ext cx="3093031" cy="547851"/>
            </a:xfrm>
            <a:custGeom>
              <a:avLst/>
              <a:gdLst/>
              <a:ahLst/>
              <a:cxnLst/>
              <a:rect l="l" t="t" r="r" b="b"/>
              <a:pathLst>
                <a:path w="6800850" h="1204595">
                  <a:moveTo>
                    <a:pt x="6675189" y="0"/>
                  </a:moveTo>
                  <a:lnTo>
                    <a:pt x="125650" y="0"/>
                  </a:lnTo>
                  <a:lnTo>
                    <a:pt x="53008" y="1963"/>
                  </a:lnTo>
                  <a:lnTo>
                    <a:pt x="15706" y="15706"/>
                  </a:lnTo>
                  <a:lnTo>
                    <a:pt x="1963" y="53008"/>
                  </a:lnTo>
                  <a:lnTo>
                    <a:pt x="0" y="125650"/>
                  </a:lnTo>
                  <a:lnTo>
                    <a:pt x="0" y="1204266"/>
                  </a:lnTo>
                  <a:lnTo>
                    <a:pt x="6800840" y="1204266"/>
                  </a:lnTo>
                  <a:lnTo>
                    <a:pt x="6800840" y="125650"/>
                  </a:lnTo>
                  <a:lnTo>
                    <a:pt x="6798876" y="53008"/>
                  </a:lnTo>
                  <a:lnTo>
                    <a:pt x="6785133" y="15706"/>
                  </a:lnTo>
                  <a:lnTo>
                    <a:pt x="6747831" y="1963"/>
                  </a:lnTo>
                  <a:lnTo>
                    <a:pt x="6675189" y="0"/>
                  </a:lnTo>
                  <a:close/>
                </a:path>
              </a:pathLst>
            </a:custGeom>
            <a:solidFill>
              <a:srgbClr val="A0559D"/>
            </a:solidFill>
          </p:spPr>
          <p:txBody>
            <a:bodyPr wrap="square" lIns="83174" tIns="64008" rIns="83174" bIns="0" rtlCol="0"/>
            <a:lstStyle/>
            <a:p>
              <a:pPr marL="5776"/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dramatically reduce practitioner</a:t>
              </a:r>
              <a:r>
                <a:rPr lang="en-US" sz="1000" b="1" spc="2" dirty="0">
                  <a:solidFill>
                    <a:srgbClr val="FFFFFF"/>
                  </a:solidFill>
                  <a:latin typeface="Arial"/>
                  <a:cs typeface="Arial"/>
                </a:rPr>
                <a:t> </a:t>
              </a:r>
              <a:r>
                <a:rPr lang="en-US" sz="1000" b="1" dirty="0">
                  <a:solidFill>
                    <a:srgbClr val="FFFFFF"/>
                  </a:solidFill>
                  <a:latin typeface="Arial"/>
                  <a:cs typeface="Arial"/>
                </a:rPr>
                <a:t>error</a:t>
              </a:r>
              <a:endParaRPr lang="en-US" sz="1000" dirty="0">
                <a:latin typeface="Arial"/>
                <a:cs typeface="Arial"/>
              </a:endParaRPr>
            </a:p>
          </p:txBody>
        </p:sp>
        <p:sp>
          <p:nvSpPr>
            <p:cNvPr id="22" name="Round Same Side Corner Rectangle 21"/>
            <p:cNvSpPr/>
            <p:nvPr/>
          </p:nvSpPr>
          <p:spPr>
            <a:xfrm>
              <a:off x="5478643" y="4080886"/>
              <a:ext cx="1501368" cy="249266"/>
            </a:xfrm>
            <a:prstGeom prst="round2Same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spc="-30" dirty="0">
                  <a:latin typeface="Arial" charset="0"/>
                  <a:ea typeface="Arial" charset="0"/>
                  <a:cs typeface="Arial" charset="0"/>
                </a:rPr>
                <a:t>Cognitive </a:t>
              </a:r>
              <a:r>
                <a:rPr lang="en-US" sz="1000" b="1" spc="-30" dirty="0" smtClean="0">
                  <a:latin typeface="Arial" charset="0"/>
                  <a:ea typeface="Arial" charset="0"/>
                  <a:cs typeface="Arial" charset="0"/>
                </a:rPr>
                <a:t>Infrastructure</a:t>
              </a:r>
              <a:endParaRPr lang="en-US" sz="1000" b="1" spc="-3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129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1" y="387902"/>
            <a:ext cx="11505419" cy="917134"/>
          </a:xfrm>
        </p:spPr>
        <p:txBody>
          <a:bodyPr/>
          <a:lstStyle/>
          <a:p>
            <a:r>
              <a:rPr lang="en-US" dirty="0" smtClean="0"/>
              <a:t>Insights can be leveraged in a closed loop across automated operations and experts within the ITaaS environment.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84710" y="1707590"/>
            <a:ext cx="10579530" cy="3071770"/>
            <a:chOff x="383110" y="799190"/>
            <a:chExt cx="8455791" cy="219092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110" y="906304"/>
              <a:ext cx="7034824" cy="1993274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1066800" y="1799550"/>
              <a:ext cx="7772101" cy="452943"/>
              <a:chOff x="2247148" y="4206875"/>
              <a:chExt cx="17089027" cy="995914"/>
            </a:xfrm>
          </p:grpSpPr>
          <p:sp>
            <p:nvSpPr>
              <p:cNvPr id="24" name="object 8"/>
              <p:cNvSpPr txBox="1"/>
              <p:nvPr/>
            </p:nvSpPr>
            <p:spPr>
              <a:xfrm>
                <a:off x="16488552" y="4206875"/>
                <a:ext cx="2847623" cy="99591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5776" marR="2310" lvl="0" indent="0" defTabSz="45531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-25" normalizeH="0" baseline="0" noProof="0" dirty="0" smtClean="0">
                    <a:ln>
                      <a:noFill/>
                    </a:ln>
                    <a:solidFill>
                      <a:srgbClr val="F18F27"/>
                    </a:solidFill>
                    <a:effectLst/>
                    <a:uLnTx/>
                    <a:uFillTx/>
                    <a:cs typeface="Arial"/>
                  </a:rPr>
                  <a:t>Experts</a:t>
                </a:r>
                <a:endParaRPr kumimoji="0" lang="en-US" sz="2000" b="1" i="0" u="none" strike="noStrike" kern="0" cap="none" spc="-23" normalizeH="0" baseline="0" noProof="0" dirty="0" smtClean="0">
                  <a:ln>
                    <a:noFill/>
                  </a:ln>
                  <a:solidFill>
                    <a:srgbClr val="F18F27"/>
                  </a:solidFill>
                  <a:effectLst/>
                  <a:uLnTx/>
                  <a:uFillTx/>
                  <a:cs typeface="Arial"/>
                </a:endParaRPr>
              </a:p>
              <a:p>
                <a:pPr marL="5776" marR="2310" lvl="0" indent="0" defTabSz="45531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-5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make strategic</a:t>
                </a:r>
                <a:br>
                  <a:rPr kumimoji="0" lang="en-US" sz="1200" b="0" i="0" u="none" strike="noStrike" kern="0" cap="none" spc="-5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</a:br>
                <a:r>
                  <a:rPr kumimoji="0" lang="en-US" sz="1200" b="0" i="0" u="none" strike="noStrike" kern="0" cap="none" spc="-5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decisions</a:t>
                </a:r>
                <a:endParaRPr kumimoji="0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/>
                </a:endParaRPr>
              </a:p>
            </p:txBody>
          </p:sp>
          <p:sp>
            <p:nvSpPr>
              <p:cNvPr id="25" name="object 8"/>
              <p:cNvSpPr txBox="1"/>
              <p:nvPr/>
            </p:nvSpPr>
            <p:spPr>
              <a:xfrm>
                <a:off x="9520025" y="4206875"/>
                <a:ext cx="5252718" cy="73527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5776" marR="2310" lvl="0" indent="0" defTabSz="45531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-25" normalizeH="0" baseline="0" noProof="0" dirty="0" smtClean="0">
                    <a:ln>
                      <a:noFill/>
                    </a:ln>
                    <a:solidFill>
                      <a:srgbClr val="02BFE7"/>
                    </a:solidFill>
                    <a:effectLst/>
                    <a:uLnTx/>
                    <a:uFillTx/>
                    <a:cs typeface="Arial"/>
                  </a:rPr>
                  <a:t>Automation</a:t>
                </a:r>
                <a:endParaRPr kumimoji="0" lang="en-US" sz="2000" b="1" i="0" u="none" strike="noStrike" kern="0" cap="none" spc="-23" normalizeH="0" baseline="0" noProof="0" dirty="0" smtClean="0">
                  <a:ln>
                    <a:noFill/>
                  </a:ln>
                  <a:solidFill>
                    <a:srgbClr val="02BFE7"/>
                  </a:solidFill>
                  <a:effectLst/>
                  <a:uLnTx/>
                  <a:uFillTx/>
                  <a:cs typeface="Arial"/>
                </a:endParaRPr>
              </a:p>
              <a:p>
                <a:pPr marL="5776" marR="2310" lvl="0" indent="0" defTabSz="45531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-5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executes tasks</a:t>
                </a:r>
                <a:endParaRPr kumimoji="0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/>
                </a:endParaRPr>
              </a:p>
            </p:txBody>
          </p:sp>
          <p:sp>
            <p:nvSpPr>
              <p:cNvPr id="26" name="object 8"/>
              <p:cNvSpPr txBox="1"/>
              <p:nvPr/>
            </p:nvSpPr>
            <p:spPr>
              <a:xfrm>
                <a:off x="2247148" y="4206875"/>
                <a:ext cx="5252718" cy="99591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5776" marR="2310" lvl="0" indent="0" defTabSz="45531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-25" normalizeH="0" baseline="0" noProof="0" dirty="0" smtClean="0">
                    <a:ln>
                      <a:noFill/>
                    </a:ln>
                    <a:solidFill>
                      <a:srgbClr val="00A7A0"/>
                    </a:solidFill>
                    <a:effectLst/>
                    <a:uLnTx/>
                    <a:uFillTx/>
                    <a:cs typeface="Arial"/>
                  </a:rPr>
                  <a:t>Watson</a:t>
                </a:r>
                <a:endParaRPr kumimoji="0" lang="en-US" sz="2000" b="1" i="0" u="none" strike="noStrike" kern="0" cap="none" spc="-23" normalizeH="0" baseline="0" noProof="0" dirty="0" smtClean="0">
                  <a:ln>
                    <a:noFill/>
                  </a:ln>
                  <a:solidFill>
                    <a:srgbClr val="00A7A0"/>
                  </a:solidFill>
                  <a:effectLst/>
                  <a:uLnTx/>
                  <a:uFillTx/>
                  <a:cs typeface="Arial"/>
                </a:endParaRPr>
              </a:p>
              <a:p>
                <a:pPr marL="5776" marR="2310" lvl="0" indent="0" defTabSz="45531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-5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understands, reasons</a:t>
                </a:r>
                <a:br>
                  <a:rPr kumimoji="0" lang="en-US" sz="1200" b="0" i="0" u="none" strike="noStrike" kern="0" cap="none" spc="-5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</a:br>
                <a:r>
                  <a:rPr kumimoji="0" lang="en-US" sz="1200" b="0" i="0" u="none" strike="noStrike" kern="0" cap="none" spc="-5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Arial"/>
                  </a:rPr>
                  <a:t>and learns from data</a:t>
                </a:r>
                <a:endParaRPr kumimoji="0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Arial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14984" y="799190"/>
              <a:ext cx="1421958" cy="434648"/>
              <a:chOff x="990600" y="799190"/>
              <a:chExt cx="1421958" cy="434648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990600" y="1025903"/>
                <a:ext cx="1421958" cy="207935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45720" rIns="45720" rtlCol="0" anchor="ctr"/>
              <a:lstStyle/>
              <a:p>
                <a:pPr marL="0" marR="0" lvl="0" indent="0" algn="ctr" defTabSz="4553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A8A0"/>
                    </a:solidFill>
                    <a:effectLst/>
                    <a:uLnTx/>
                    <a:uFillTx/>
                    <a:latin typeface="Calibri"/>
                    <a:ea typeface="Arial" charset="0"/>
                    <a:cs typeface="Arial" charset="0"/>
                  </a:rPr>
                  <a:t>Insights and advice</a:t>
                </a: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990601" y="799190"/>
                <a:ext cx="780904" cy="207935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45720" rIns="45720" rtlCol="0" anchor="ctr"/>
              <a:lstStyle/>
              <a:p>
                <a:pPr marL="0" marR="0" lvl="0" indent="0" algn="ctr" defTabSz="45531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A8A0"/>
                    </a:solidFill>
                    <a:effectLst/>
                    <a:uLnTx/>
                    <a:uFillTx/>
                    <a:latin typeface="Calibri"/>
                    <a:ea typeface="Arial" charset="0"/>
                    <a:cs typeface="Arial" charset="0"/>
                  </a:rPr>
                  <a:t>Directives</a:t>
                </a:r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2209800" y="2636012"/>
              <a:ext cx="1339088" cy="20793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45531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1C1E8"/>
                  </a:solidFill>
                  <a:effectLst/>
                  <a:uLnTx/>
                  <a:uFillTx/>
                  <a:latin typeface="Calibri"/>
                  <a:ea typeface="Arial" charset="0"/>
                  <a:cs typeface="Arial" charset="0"/>
                </a:rPr>
                <a:t>Performance data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791200" y="2782177"/>
              <a:ext cx="936391" cy="20793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lIns="45720" rIns="45720" rtlCol="0" anchor="ctr"/>
            <a:lstStyle/>
            <a:p>
              <a:pPr marL="0" marR="0" lvl="0" indent="0" algn="ctr" defTabSz="45531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18F27"/>
                  </a:solidFill>
                  <a:effectLst/>
                  <a:uLnTx/>
                  <a:uFillTx/>
                  <a:latin typeface="Calibri"/>
                  <a:ea typeface="Arial" charset="0"/>
                  <a:cs typeface="Arial" charset="0"/>
                </a:rPr>
                <a:t>Imperatives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8161" y="5101775"/>
            <a:ext cx="10454341" cy="1165247"/>
            <a:chOff x="1148379" y="5074440"/>
            <a:chExt cx="8534727" cy="1268639"/>
          </a:xfrm>
        </p:grpSpPr>
        <p:sp>
          <p:nvSpPr>
            <p:cNvPr id="29" name="object 6"/>
            <p:cNvSpPr txBox="1"/>
            <p:nvPr/>
          </p:nvSpPr>
          <p:spPr>
            <a:xfrm>
              <a:off x="1148379" y="5074440"/>
              <a:ext cx="2843784" cy="1268638"/>
            </a:xfrm>
            <a:prstGeom prst="rect">
              <a:avLst/>
            </a:prstGeom>
            <a:solidFill>
              <a:srgbClr val="4E2366"/>
            </a:solidFill>
          </p:spPr>
          <p:txBody>
            <a:bodyPr vert="horz" wrap="square" lIns="109728" tIns="91440" rIns="0" bIns="0" rtlCol="0">
              <a:noAutofit/>
            </a:bodyPr>
            <a:lstStyle/>
            <a:p>
              <a:pPr marL="5776">
                <a:lnSpc>
                  <a:spcPct val="90000"/>
                </a:lnSpc>
                <a:spcAft>
                  <a:spcPts val="546"/>
                </a:spcAft>
              </a:pPr>
              <a:r>
                <a:rPr sz="2000" b="1" spc="-23" dirty="0" smtClean="0">
                  <a:solidFill>
                    <a:schemeClr val="bg1"/>
                  </a:solidFill>
                  <a:latin typeface="Arial"/>
                  <a:cs typeface="Arial"/>
                </a:rPr>
                <a:t>Managing</a:t>
              </a:r>
              <a:r>
                <a:rPr lang="en-US" sz="2000" b="1" spc="-23" dirty="0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sz="2000" b="1" spc="-23" dirty="0" smtClean="0">
                  <a:solidFill>
                    <a:schemeClr val="bg1"/>
                  </a:solidFill>
                  <a:latin typeface="Arial"/>
                  <a:cs typeface="Arial"/>
                </a:rPr>
                <a:t>services </a:t>
              </a:r>
              <a:r>
                <a:rPr sz="2000" b="1" spc="-20" dirty="0" smtClean="0">
                  <a:solidFill>
                    <a:schemeClr val="bg1"/>
                  </a:solidFill>
                  <a:latin typeface="Arial"/>
                  <a:cs typeface="Arial"/>
                </a:rPr>
                <a:t>operations</a:t>
              </a:r>
              <a:endParaRPr lang="en-US" sz="2000" b="1" spc="-20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marL="5776">
                <a:lnSpc>
                  <a:spcPct val="90000"/>
                </a:lnSpc>
                <a:spcAft>
                  <a:spcPts val="546"/>
                </a:spcAft>
              </a:pPr>
              <a:r>
                <a:rPr sz="1050" spc="-5" dirty="0">
                  <a:solidFill>
                    <a:schemeClr val="bg1"/>
                  </a:solidFill>
                  <a:latin typeface="Arial"/>
                  <a:cs typeface="Arial"/>
                </a:rPr>
                <a:t>to </a:t>
              </a:r>
              <a:r>
                <a:rPr sz="1050" spc="-9" dirty="0">
                  <a:solidFill>
                    <a:schemeClr val="bg1"/>
                  </a:solidFill>
                  <a:latin typeface="Arial"/>
                  <a:cs typeface="Arial"/>
                </a:rPr>
                <a:t>keep </a:t>
              </a:r>
              <a:r>
                <a:rPr sz="1050" spc="-2" dirty="0">
                  <a:solidFill>
                    <a:schemeClr val="bg1"/>
                  </a:solidFill>
                  <a:latin typeface="Arial"/>
                  <a:cs typeface="Arial"/>
                </a:rPr>
                <a:t>the </a:t>
              </a:r>
              <a:r>
                <a:rPr sz="1050" spc="-7" dirty="0">
                  <a:solidFill>
                    <a:schemeClr val="bg1"/>
                  </a:solidFill>
                  <a:latin typeface="Arial"/>
                  <a:cs typeface="Arial"/>
                </a:rPr>
                <a:t>environment </a:t>
              </a:r>
              <a:r>
                <a:rPr sz="1050" spc="-9" dirty="0" smtClean="0">
                  <a:solidFill>
                    <a:schemeClr val="bg1"/>
                  </a:solidFill>
                  <a:latin typeface="Arial"/>
                  <a:cs typeface="Arial"/>
                </a:rPr>
                <a:t>healthy</a:t>
              </a:r>
              <a:r>
                <a:rPr lang="en-US" sz="1050" spc="-9" dirty="0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sz="1050" spc="-2" dirty="0" smtClean="0">
                  <a:solidFill>
                    <a:schemeClr val="bg1"/>
                  </a:solidFill>
                  <a:latin typeface="Arial"/>
                  <a:cs typeface="Arial"/>
                </a:rPr>
                <a:t>and</a:t>
              </a:r>
              <a:r>
                <a:rPr sz="1050" spc="-39" dirty="0" smtClean="0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sz="1050" spc="-2" dirty="0">
                  <a:solidFill>
                    <a:schemeClr val="bg1"/>
                  </a:solidFill>
                  <a:latin typeface="Arial"/>
                  <a:cs typeface="Arial"/>
                </a:rPr>
                <a:t>always-on</a:t>
              </a:r>
              <a:endParaRPr sz="105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30" name="object 6"/>
            <p:cNvSpPr txBox="1"/>
            <p:nvPr/>
          </p:nvSpPr>
          <p:spPr>
            <a:xfrm>
              <a:off x="3992163" y="5074441"/>
              <a:ext cx="2843784" cy="1268638"/>
            </a:xfrm>
            <a:prstGeom prst="rect">
              <a:avLst/>
            </a:prstGeom>
            <a:solidFill>
              <a:srgbClr val="7E287D"/>
            </a:solidFill>
          </p:spPr>
          <p:txBody>
            <a:bodyPr vert="horz" wrap="square" lIns="109728" tIns="91440" rIns="0" bIns="0" rtlCol="0">
              <a:noAutofit/>
            </a:bodyPr>
            <a:lstStyle/>
            <a:p>
              <a:pPr marL="5776">
                <a:lnSpc>
                  <a:spcPct val="90000"/>
                </a:lnSpc>
                <a:spcAft>
                  <a:spcPts val="546"/>
                </a:spcAft>
              </a:pPr>
              <a:r>
                <a:rPr lang="en-US" sz="2000" b="1" spc="-23" dirty="0" smtClean="0">
                  <a:solidFill>
                    <a:schemeClr val="bg1"/>
                  </a:solidFill>
                  <a:latin typeface="Arial"/>
                  <a:cs typeface="Arial"/>
                </a:rPr>
                <a:t>Optimizing</a:t>
              </a:r>
              <a:r>
                <a:rPr lang="en-US" sz="2000" b="1" spc="-23" dirty="0">
                  <a:solidFill>
                    <a:schemeClr val="bg1"/>
                  </a:solidFill>
                  <a:latin typeface="Arial"/>
                  <a:cs typeface="Arial"/>
                </a:rPr>
                <a:t> </a:t>
              </a:r>
              <a:r>
                <a:rPr lang="en-US" sz="2000" b="1" spc="-23" dirty="0" smtClean="0">
                  <a:solidFill>
                    <a:schemeClr val="bg1"/>
                  </a:solidFill>
                  <a:latin typeface="Arial"/>
                  <a:cs typeface="Arial"/>
                </a:rPr>
                <a:t>services performance</a:t>
              </a:r>
              <a:endParaRPr lang="en-US" sz="2000" b="1" spc="-20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marL="5776">
                <a:lnSpc>
                  <a:spcPct val="90000"/>
                </a:lnSpc>
                <a:spcAft>
                  <a:spcPts val="546"/>
                </a:spcAft>
              </a:pPr>
              <a:r>
                <a:rPr sz="1050" spc="-5" dirty="0">
                  <a:solidFill>
                    <a:schemeClr val="bg1"/>
                  </a:solidFill>
                  <a:latin typeface="Arial"/>
                  <a:cs typeface="Arial"/>
                </a:rPr>
                <a:t>to </a:t>
              </a:r>
              <a:r>
                <a:rPr lang="en-US" sz="1050" spc="-9" dirty="0" smtClean="0">
                  <a:solidFill>
                    <a:schemeClr val="bg1"/>
                  </a:solidFill>
                  <a:latin typeface="Arial"/>
                  <a:cs typeface="Arial"/>
                </a:rPr>
                <a:t>improve business outcomes</a:t>
              </a:r>
              <a:endParaRPr sz="105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31" name="object 6"/>
            <p:cNvSpPr txBox="1"/>
            <p:nvPr/>
          </p:nvSpPr>
          <p:spPr>
            <a:xfrm>
              <a:off x="6839322" y="5074441"/>
              <a:ext cx="2843784" cy="1268638"/>
            </a:xfrm>
            <a:prstGeom prst="rect">
              <a:avLst/>
            </a:prstGeom>
            <a:solidFill>
              <a:srgbClr val="AA2187"/>
            </a:solidFill>
          </p:spPr>
          <p:txBody>
            <a:bodyPr vert="horz" wrap="square" lIns="109728" tIns="91440" rIns="0" bIns="0" rtlCol="0">
              <a:noAutofit/>
            </a:bodyPr>
            <a:lstStyle/>
            <a:p>
              <a:pPr marL="5776">
                <a:lnSpc>
                  <a:spcPct val="90000"/>
                </a:lnSpc>
                <a:spcAft>
                  <a:spcPts val="546"/>
                </a:spcAft>
              </a:pPr>
              <a:r>
                <a:rPr lang="en-US" sz="2000" b="1" spc="-23" dirty="0" smtClean="0">
                  <a:solidFill>
                    <a:schemeClr val="bg1"/>
                  </a:solidFill>
                  <a:latin typeface="Arial"/>
                  <a:cs typeface="Arial"/>
                </a:rPr>
                <a:t>Designing superior</a:t>
              </a:r>
              <a:br>
                <a:rPr lang="en-US" sz="2000" b="1" spc="-23" dirty="0" smtClean="0">
                  <a:solidFill>
                    <a:schemeClr val="bg1"/>
                  </a:solidFill>
                  <a:latin typeface="Arial"/>
                  <a:cs typeface="Arial"/>
                </a:rPr>
              </a:br>
              <a:r>
                <a:rPr lang="en-US" sz="2000" b="1" spc="-23" dirty="0" smtClean="0">
                  <a:solidFill>
                    <a:schemeClr val="bg1"/>
                  </a:solidFill>
                  <a:latin typeface="Arial"/>
                  <a:cs typeface="Arial"/>
                </a:rPr>
                <a:t> solutions</a:t>
              </a:r>
              <a:endParaRPr lang="en-US" sz="2000" b="1" spc="-20" dirty="0">
                <a:solidFill>
                  <a:schemeClr val="bg1"/>
                </a:solidFill>
                <a:latin typeface="Arial"/>
                <a:cs typeface="Arial"/>
              </a:endParaRPr>
            </a:p>
            <a:p>
              <a:pPr marL="5776">
                <a:lnSpc>
                  <a:spcPct val="90000"/>
                </a:lnSpc>
                <a:spcAft>
                  <a:spcPts val="546"/>
                </a:spcAft>
              </a:pPr>
              <a:r>
                <a:rPr sz="1050" spc="-5" dirty="0">
                  <a:solidFill>
                    <a:schemeClr val="bg1"/>
                  </a:solidFill>
                  <a:latin typeface="Arial"/>
                  <a:cs typeface="Arial"/>
                </a:rPr>
                <a:t>to </a:t>
              </a:r>
              <a:r>
                <a:rPr lang="en-US" sz="1050" spc="-9" dirty="0" smtClean="0">
                  <a:solidFill>
                    <a:schemeClr val="bg1"/>
                  </a:solidFill>
                  <a:latin typeface="Arial"/>
                  <a:cs typeface="Arial"/>
                </a:rPr>
                <a:t>deliver on business objectives</a:t>
              </a:r>
              <a:endParaRPr sz="105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4A8A213-8E92-D94A-82D7-8578C89CAF1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0021" y="387902"/>
            <a:ext cx="10252017" cy="921309"/>
          </a:xfrm>
        </p:spPr>
        <p:txBody>
          <a:bodyPr/>
          <a:lstStyle/>
          <a:p>
            <a:r>
              <a:rPr lang="en-US" dirty="0" smtClean="0"/>
              <a:t>IBM Services Platform with Watson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415688" y="1166868"/>
            <a:ext cx="2816992" cy="3054680"/>
          </a:xfrm>
          <a:prstGeom prst="rect">
            <a:avLst/>
          </a:prstGeom>
        </p:spPr>
        <p:txBody>
          <a:bodyPr wrap="square" lIns="0" tIns="34289" rIns="68525" bIns="34289">
            <a:spAutoFit/>
          </a:bodyPr>
          <a:lstStyle/>
          <a:p>
            <a:pPr marL="6350" defTabSz="685171">
              <a:spcAft>
                <a:spcPts val="600"/>
              </a:spcAft>
            </a:pPr>
            <a:r>
              <a:rPr lang="en-US" sz="2000" dirty="0">
                <a:solidFill>
                  <a:srgbClr val="0E9381"/>
                </a:solidFill>
                <a:ea typeface="IBM Eliot Sans Medium" charset="0"/>
              </a:rPr>
              <a:t>Build an agile </a:t>
            </a:r>
            <a:br>
              <a:rPr lang="en-US" sz="2000" dirty="0">
                <a:solidFill>
                  <a:srgbClr val="0E9381"/>
                </a:solidFill>
                <a:ea typeface="IBM Eliot Sans Medium" charset="0"/>
              </a:rPr>
            </a:br>
            <a:r>
              <a:rPr lang="en-US" sz="2000" dirty="0" err="1">
                <a:solidFill>
                  <a:srgbClr val="0E9381"/>
                </a:solidFill>
                <a:ea typeface="IBM Eliot Sans Medium" charset="0"/>
              </a:rPr>
              <a:t>ITaaS</a:t>
            </a:r>
            <a:r>
              <a:rPr lang="en-US" sz="2000" dirty="0">
                <a:solidFill>
                  <a:srgbClr val="0E9381"/>
                </a:solidFill>
                <a:ea typeface="IBM Eliot Sans Medium" charset="0"/>
              </a:rPr>
              <a:t> environment to </a:t>
            </a:r>
            <a:br>
              <a:rPr lang="en-US" sz="2000" dirty="0">
                <a:solidFill>
                  <a:srgbClr val="0E9381"/>
                </a:solidFill>
                <a:ea typeface="IBM Eliot Sans Medium" charset="0"/>
              </a:rPr>
            </a:br>
            <a:r>
              <a:rPr lang="en-US" sz="2000" dirty="0">
                <a:solidFill>
                  <a:srgbClr val="0E9381"/>
                </a:solidFill>
                <a:ea typeface="IBM Eliot Sans Medium" charset="0"/>
              </a:rPr>
              <a:t>meet ever-changing </a:t>
            </a:r>
            <a:br>
              <a:rPr lang="en-US" sz="2000" dirty="0">
                <a:solidFill>
                  <a:srgbClr val="0E9381"/>
                </a:solidFill>
                <a:ea typeface="IBM Eliot Sans Medium" charset="0"/>
              </a:rPr>
            </a:br>
            <a:r>
              <a:rPr lang="en-US" sz="2000" dirty="0">
                <a:solidFill>
                  <a:srgbClr val="0E9381"/>
                </a:solidFill>
                <a:ea typeface="IBM Eliot Sans Medium" charset="0"/>
              </a:rPr>
              <a:t>business needs by</a:t>
            </a:r>
            <a:r>
              <a:rPr lang="en-AU" sz="2000" dirty="0">
                <a:solidFill>
                  <a:srgbClr val="0E9381"/>
                </a:solidFill>
                <a:ea typeface="IBM Eliot Sans Medium" charset="0"/>
              </a:rPr>
              <a:t>:</a:t>
            </a:r>
          </a:p>
          <a:p>
            <a:pPr marL="9525">
              <a:spcAft>
                <a:spcPts val="600"/>
              </a:spcAft>
            </a:pPr>
            <a:r>
              <a:rPr lang="en-US" sz="1100" b="1" dirty="0">
                <a:solidFill>
                  <a:srgbClr val="464646"/>
                </a:solidFill>
                <a:ea typeface="IBM Eliot Sans Medium" charset="0"/>
              </a:rPr>
              <a:t>Building a robust catalog of offerings</a:t>
            </a:r>
            <a:br>
              <a:rPr lang="en-US" sz="1100" b="1" dirty="0">
                <a:solidFill>
                  <a:srgbClr val="464646"/>
                </a:solidFill>
                <a:ea typeface="IBM Eliot Sans Medium" charset="0"/>
              </a:rPr>
            </a:br>
            <a:r>
              <a:rPr lang="en-US" sz="1100" dirty="0">
                <a:solidFill>
                  <a:srgbClr val="464646"/>
                </a:solidFill>
                <a:ea typeface="IBM Eliot Sans" charset="0"/>
              </a:rPr>
              <a:t>to take full advantage of modular services from both IBM and ecosystem partners</a:t>
            </a:r>
            <a:endParaRPr lang="en-US" sz="1100" b="1" dirty="0">
              <a:solidFill>
                <a:srgbClr val="464646"/>
              </a:solidFill>
              <a:ea typeface="IBM Eliot Sans Medium" charset="0"/>
            </a:endParaRPr>
          </a:p>
          <a:p>
            <a:pPr marL="9525">
              <a:spcAft>
                <a:spcPts val="600"/>
              </a:spcAft>
            </a:pPr>
            <a:r>
              <a:rPr lang="en-US" sz="1100" b="1" dirty="0">
                <a:solidFill>
                  <a:srgbClr val="464646"/>
                </a:solidFill>
                <a:ea typeface="IBM Eliot Sans Medium" charset="0"/>
              </a:rPr>
              <a:t>Seamlessly integrating services, at scale </a:t>
            </a:r>
            <a:br>
              <a:rPr lang="en-US" sz="1100" b="1" dirty="0">
                <a:solidFill>
                  <a:srgbClr val="464646"/>
                </a:solidFill>
                <a:ea typeface="IBM Eliot Sans Medium" charset="0"/>
              </a:rPr>
            </a:br>
            <a:r>
              <a:rPr lang="en-US" sz="1100" dirty="0">
                <a:solidFill>
                  <a:srgbClr val="464646"/>
                </a:solidFill>
                <a:ea typeface="IBM Eliot Sans" charset="0"/>
              </a:rPr>
              <a:t>to drive adaptability of your IT and </a:t>
            </a:r>
            <a:br>
              <a:rPr lang="en-US" sz="1100" dirty="0">
                <a:solidFill>
                  <a:srgbClr val="464646"/>
                </a:solidFill>
                <a:ea typeface="IBM Eliot Sans" charset="0"/>
              </a:rPr>
            </a:br>
            <a:r>
              <a:rPr lang="en-US" sz="1100" dirty="0">
                <a:solidFill>
                  <a:srgbClr val="464646"/>
                </a:solidFill>
                <a:ea typeface="IBM Eliot Sans" charset="0"/>
              </a:rPr>
              <a:t>accelerate innovation.</a:t>
            </a:r>
          </a:p>
          <a:p>
            <a:pPr marL="9525">
              <a:spcAft>
                <a:spcPts val="600"/>
              </a:spcAft>
            </a:pPr>
            <a:r>
              <a:rPr lang="en-US" sz="1100" b="1" dirty="0">
                <a:solidFill>
                  <a:srgbClr val="464646"/>
                </a:solidFill>
                <a:ea typeface="IBM Eliot Sans Medium" charset="0"/>
              </a:rPr>
              <a:t>Establishing end-to-end governanc</a:t>
            </a:r>
            <a:r>
              <a:rPr lang="en-US" sz="1100" dirty="0">
                <a:solidFill>
                  <a:srgbClr val="464646"/>
                </a:solidFill>
                <a:ea typeface="IBM Eliot Sans Medium" charset="0"/>
              </a:rPr>
              <a:t>e </a:t>
            </a:r>
            <a:br>
              <a:rPr lang="en-US" sz="1100" dirty="0">
                <a:solidFill>
                  <a:srgbClr val="464646"/>
                </a:solidFill>
                <a:ea typeface="IBM Eliot Sans Medium" charset="0"/>
              </a:rPr>
            </a:br>
            <a:r>
              <a:rPr lang="en-US" sz="1100" dirty="0">
                <a:solidFill>
                  <a:srgbClr val="464646"/>
                </a:solidFill>
                <a:ea typeface="Arial" charset="0"/>
              </a:rPr>
              <a:t>to reduce waste and sprawl through policy controls over all costs and </a:t>
            </a:r>
            <a:r>
              <a:rPr lang="en-US" sz="1100" dirty="0" smtClean="0">
                <a:solidFill>
                  <a:srgbClr val="464646"/>
                </a:solidFill>
                <a:ea typeface="Arial" charset="0"/>
              </a:rPr>
              <a:t>assets</a:t>
            </a:r>
          </a:p>
        </p:txBody>
      </p:sp>
      <p:sp>
        <p:nvSpPr>
          <p:cNvPr id="80" name="object 6"/>
          <p:cNvSpPr txBox="1"/>
          <p:nvPr/>
        </p:nvSpPr>
        <p:spPr>
          <a:xfrm>
            <a:off x="3529588" y="5528168"/>
            <a:ext cx="1876918" cy="99759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5776">
              <a:spcAft>
                <a:spcPts val="546"/>
              </a:spcAft>
            </a:pPr>
            <a:r>
              <a:rPr sz="1200" b="1" spc="-23" dirty="0">
                <a:solidFill>
                  <a:srgbClr val="7030A0"/>
                </a:solidFill>
                <a:ea typeface="IBM Eliot Sans Medium" charset="0"/>
              </a:rPr>
              <a:t>Managing</a:t>
            </a:r>
            <a:r>
              <a:rPr lang="en-US" sz="1200" b="1" spc="-23" dirty="0">
                <a:solidFill>
                  <a:srgbClr val="7030A0"/>
                </a:solidFill>
                <a:ea typeface="IBM Eliot Sans Medium" charset="0"/>
              </a:rPr>
              <a:t> </a:t>
            </a:r>
            <a:r>
              <a:rPr sz="1200" b="1" spc="-14" dirty="0">
                <a:solidFill>
                  <a:srgbClr val="7030A0"/>
                </a:solidFill>
                <a:ea typeface="IBM Eliot Sans Medium" charset="0"/>
              </a:rPr>
              <a:t>IT</a:t>
            </a:r>
            <a:r>
              <a:rPr lang="en-US" sz="1200" b="1" spc="-41" dirty="0">
                <a:solidFill>
                  <a:srgbClr val="7030A0"/>
                </a:solidFill>
                <a:ea typeface="IBM Eliot Sans Medium" charset="0"/>
              </a:rPr>
              <a:t> </a:t>
            </a:r>
            <a:r>
              <a:rPr sz="1200" b="1" spc="-20" dirty="0">
                <a:solidFill>
                  <a:srgbClr val="7030A0"/>
                </a:solidFill>
                <a:ea typeface="IBM Eliot Sans Medium" charset="0"/>
              </a:rPr>
              <a:t>operations</a:t>
            </a:r>
            <a:r>
              <a:rPr lang="en-US" sz="1200" b="1" spc="-20" dirty="0">
                <a:solidFill>
                  <a:srgbClr val="7030A0"/>
                </a:solidFill>
                <a:ea typeface="IBM Eliot Sans Medium" charset="0"/>
              </a:rPr>
              <a:t> </a:t>
            </a:r>
            <a:r>
              <a:rPr lang="en-US" sz="1200" spc="-20" dirty="0">
                <a:solidFill>
                  <a:srgbClr val="7030A0"/>
                </a:solidFill>
              </a:rPr>
              <a:t/>
            </a:r>
            <a:br>
              <a:rPr lang="en-US" sz="1200" spc="-20" dirty="0">
                <a:solidFill>
                  <a:srgbClr val="7030A0"/>
                </a:solidFill>
              </a:rPr>
            </a:br>
            <a:r>
              <a:rPr sz="1200" spc="-5" dirty="0">
                <a:solidFill>
                  <a:srgbClr val="1E1E1E">
                    <a:lumMod val="75000"/>
                    <a:lumOff val="25000"/>
                  </a:srgbClr>
                </a:solidFill>
              </a:rPr>
              <a:t>to </a:t>
            </a:r>
            <a:r>
              <a:rPr sz="1200" spc="-9" dirty="0">
                <a:solidFill>
                  <a:srgbClr val="1E1E1E">
                    <a:lumMod val="75000"/>
                    <a:lumOff val="25000"/>
                  </a:srgbClr>
                </a:solidFill>
              </a:rPr>
              <a:t>keep </a:t>
            </a:r>
            <a:r>
              <a:rPr sz="1200" spc="-2" dirty="0">
                <a:solidFill>
                  <a:srgbClr val="1E1E1E">
                    <a:lumMod val="75000"/>
                    <a:lumOff val="25000"/>
                  </a:srgbClr>
                </a:solidFill>
              </a:rPr>
              <a:t>the </a:t>
            </a:r>
            <a:r>
              <a:rPr sz="1200" spc="-7" dirty="0">
                <a:solidFill>
                  <a:srgbClr val="1E1E1E">
                    <a:lumMod val="75000"/>
                    <a:lumOff val="25000"/>
                  </a:srgbClr>
                </a:solidFill>
              </a:rPr>
              <a:t>environment </a:t>
            </a:r>
            <a:r>
              <a:rPr lang="en-US" sz="1200" spc="-7" dirty="0">
                <a:solidFill>
                  <a:srgbClr val="1E1E1E">
                    <a:lumMod val="75000"/>
                    <a:lumOff val="25000"/>
                  </a:srgbClr>
                </a:solidFill>
              </a:rPr>
              <a:t/>
            </a:r>
            <a:br>
              <a:rPr lang="en-US" sz="1200" spc="-7" dirty="0">
                <a:solidFill>
                  <a:srgbClr val="1E1E1E">
                    <a:lumMod val="75000"/>
                    <a:lumOff val="25000"/>
                  </a:srgbClr>
                </a:solidFill>
              </a:rPr>
            </a:br>
            <a:r>
              <a:rPr sz="1200" spc="-9" dirty="0">
                <a:solidFill>
                  <a:srgbClr val="1E1E1E">
                    <a:lumMod val="75000"/>
                    <a:lumOff val="25000"/>
                  </a:srgbClr>
                </a:solidFill>
              </a:rPr>
              <a:t>healthy</a:t>
            </a:r>
            <a:r>
              <a:rPr lang="en-US" sz="1200" spc="-9" dirty="0">
                <a:solidFill>
                  <a:srgbClr val="1E1E1E">
                    <a:lumMod val="75000"/>
                    <a:lumOff val="25000"/>
                  </a:srgbClr>
                </a:solidFill>
              </a:rPr>
              <a:t> </a:t>
            </a:r>
            <a:r>
              <a:rPr sz="1200" spc="-2" dirty="0">
                <a:solidFill>
                  <a:srgbClr val="1E1E1E">
                    <a:lumMod val="75000"/>
                    <a:lumOff val="25000"/>
                  </a:srgbClr>
                </a:solidFill>
              </a:rPr>
              <a:t>and</a:t>
            </a:r>
            <a:r>
              <a:rPr sz="1200" spc="-39" dirty="0">
                <a:solidFill>
                  <a:srgbClr val="1E1E1E">
                    <a:lumMod val="75000"/>
                    <a:lumOff val="25000"/>
                  </a:srgbClr>
                </a:solidFill>
              </a:rPr>
              <a:t> </a:t>
            </a:r>
            <a:r>
              <a:rPr sz="1200" spc="-2" dirty="0">
                <a:solidFill>
                  <a:srgbClr val="1E1E1E">
                    <a:lumMod val="75000"/>
                    <a:lumOff val="25000"/>
                  </a:srgbClr>
                </a:solidFill>
              </a:rPr>
              <a:t>always-on</a:t>
            </a:r>
            <a:endParaRPr sz="1200" dirty="0">
              <a:solidFill>
                <a:srgbClr val="1E1E1E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1" name="object 6"/>
          <p:cNvSpPr txBox="1"/>
          <p:nvPr/>
        </p:nvSpPr>
        <p:spPr>
          <a:xfrm>
            <a:off x="5528751" y="5528168"/>
            <a:ext cx="2221087" cy="99759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5776">
              <a:spcAft>
                <a:spcPts val="546"/>
              </a:spcAft>
            </a:pPr>
            <a:r>
              <a:rPr lang="en-US" sz="1200" b="1" spc="-23" dirty="0">
                <a:solidFill>
                  <a:srgbClr val="7030A0"/>
                </a:solidFill>
                <a:ea typeface="IBM Eliot Sans Medium" charset="0"/>
              </a:rPr>
              <a:t>Optimizing IT performance </a:t>
            </a:r>
            <a:r>
              <a:rPr lang="en-US" sz="1200" spc="-23" dirty="0">
                <a:solidFill>
                  <a:srgbClr val="7030A0"/>
                </a:solidFill>
              </a:rPr>
              <a:t/>
            </a:r>
            <a:br>
              <a:rPr lang="en-US" sz="1200" spc="-23" dirty="0">
                <a:solidFill>
                  <a:srgbClr val="7030A0"/>
                </a:solidFill>
              </a:rPr>
            </a:br>
            <a:r>
              <a:rPr sz="1200" spc="-5" dirty="0">
                <a:solidFill>
                  <a:srgbClr val="1E1E1E">
                    <a:lumMod val="75000"/>
                    <a:lumOff val="25000"/>
                  </a:srgbClr>
                </a:solidFill>
              </a:rPr>
              <a:t>to </a:t>
            </a:r>
            <a:r>
              <a:rPr lang="en-US" sz="1200" spc="-5" dirty="0">
                <a:solidFill>
                  <a:srgbClr val="1E1E1E">
                    <a:lumMod val="75000"/>
                    <a:lumOff val="25000"/>
                  </a:srgbClr>
                </a:solidFill>
              </a:rPr>
              <a:t>continuously </a:t>
            </a:r>
            <a:r>
              <a:rPr lang="en-US" sz="1200" spc="-9" dirty="0">
                <a:solidFill>
                  <a:srgbClr val="1E1E1E">
                    <a:lumMod val="75000"/>
                    <a:lumOff val="25000"/>
                  </a:srgbClr>
                </a:solidFill>
              </a:rPr>
              <a:t>improve </a:t>
            </a:r>
            <a:br>
              <a:rPr lang="en-US" sz="1200" spc="-9" dirty="0">
                <a:solidFill>
                  <a:srgbClr val="1E1E1E">
                    <a:lumMod val="75000"/>
                    <a:lumOff val="25000"/>
                  </a:srgbClr>
                </a:solidFill>
              </a:rPr>
            </a:br>
            <a:r>
              <a:rPr lang="en-US" sz="1200" spc="-9" dirty="0">
                <a:solidFill>
                  <a:srgbClr val="1E1E1E">
                    <a:lumMod val="75000"/>
                    <a:lumOff val="25000"/>
                  </a:srgbClr>
                </a:solidFill>
              </a:rPr>
              <a:t>business outcomes</a:t>
            </a:r>
            <a:endParaRPr sz="1200" dirty="0">
              <a:solidFill>
                <a:srgbClr val="1E1E1E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2" name="object 6"/>
          <p:cNvSpPr txBox="1"/>
          <p:nvPr/>
        </p:nvSpPr>
        <p:spPr>
          <a:xfrm>
            <a:off x="969774" y="5528168"/>
            <a:ext cx="2437569" cy="997596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marL="5776">
              <a:spcAft>
                <a:spcPts val="546"/>
              </a:spcAft>
            </a:pPr>
            <a:r>
              <a:rPr lang="en-US" sz="1200" b="1" spc="-23" dirty="0">
                <a:solidFill>
                  <a:srgbClr val="7030A0"/>
                </a:solidFill>
                <a:ea typeface="IBM Eliot Sans Medium" charset="0"/>
              </a:rPr>
              <a:t>Designing superior </a:t>
            </a:r>
            <a:r>
              <a:rPr lang="en-US" sz="1200" b="1" spc="-23" dirty="0" smtClean="0">
                <a:solidFill>
                  <a:srgbClr val="7030A0"/>
                </a:solidFill>
                <a:ea typeface="IBM Eliot Sans Medium" charset="0"/>
              </a:rPr>
              <a:t> IT </a:t>
            </a:r>
            <a:r>
              <a:rPr lang="en-US" sz="1200" b="1" spc="-23" dirty="0">
                <a:solidFill>
                  <a:srgbClr val="7030A0"/>
                </a:solidFill>
                <a:ea typeface="IBM Eliot Sans Medium" charset="0"/>
              </a:rPr>
              <a:t>solutions</a:t>
            </a:r>
            <a:r>
              <a:rPr lang="en-US" sz="1200" spc="-23" dirty="0">
                <a:solidFill>
                  <a:srgbClr val="1E1E1E">
                    <a:lumMod val="75000"/>
                    <a:lumOff val="25000"/>
                  </a:srgbClr>
                </a:solidFill>
              </a:rPr>
              <a:t/>
            </a:r>
            <a:br>
              <a:rPr lang="en-US" sz="1200" spc="-23" dirty="0">
                <a:solidFill>
                  <a:srgbClr val="1E1E1E">
                    <a:lumMod val="75000"/>
                    <a:lumOff val="25000"/>
                  </a:srgbClr>
                </a:solidFill>
              </a:rPr>
            </a:br>
            <a:r>
              <a:rPr sz="1200" spc="-5" dirty="0">
                <a:solidFill>
                  <a:srgbClr val="1E1E1E">
                    <a:lumMod val="75000"/>
                    <a:lumOff val="25000"/>
                  </a:srgbClr>
                </a:solidFill>
              </a:rPr>
              <a:t>to </a:t>
            </a:r>
            <a:r>
              <a:rPr lang="en-US" sz="1200" spc="-5" dirty="0">
                <a:solidFill>
                  <a:srgbClr val="1E1E1E">
                    <a:lumMod val="75000"/>
                    <a:lumOff val="25000"/>
                  </a:srgbClr>
                </a:solidFill>
              </a:rPr>
              <a:t>more rapidly and effectively </a:t>
            </a:r>
            <a:r>
              <a:rPr lang="en-US" sz="1200" spc="-9" dirty="0">
                <a:solidFill>
                  <a:srgbClr val="1E1E1E">
                    <a:lumMod val="75000"/>
                    <a:lumOff val="25000"/>
                  </a:srgbClr>
                </a:solidFill>
              </a:rPr>
              <a:t>deliver on business objectives</a:t>
            </a:r>
            <a:endParaRPr sz="1200" dirty="0">
              <a:solidFill>
                <a:srgbClr val="1E1E1E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98720" y="4717414"/>
            <a:ext cx="7195294" cy="684801"/>
          </a:xfrm>
          <a:prstGeom prst="rect">
            <a:avLst/>
          </a:prstGeom>
        </p:spPr>
        <p:txBody>
          <a:bodyPr wrap="square" lIns="0" tIns="34289" rIns="68525" bIns="34289">
            <a:spAutoFit/>
          </a:bodyPr>
          <a:lstStyle/>
          <a:p>
            <a:pPr marL="6350" defTabSz="685171">
              <a:spcAft>
                <a:spcPts val="300"/>
              </a:spcAft>
            </a:pPr>
            <a:r>
              <a:rPr lang="en-US" sz="2000" dirty="0">
                <a:solidFill>
                  <a:srgbClr val="5596E6"/>
                </a:solidFill>
                <a:ea typeface="IBM Eliot Sans Medium" charset="0"/>
              </a:rPr>
              <a:t>Ensure your environment is always on, always secure, always improving by focusing Watson on three main objectives:</a:t>
            </a:r>
            <a:endParaRPr lang="en-US" sz="2000" dirty="0">
              <a:solidFill>
                <a:srgbClr val="5596E6"/>
              </a:solidFill>
              <a:ea typeface="Arial" charset="0"/>
            </a:endParaRPr>
          </a:p>
        </p:txBody>
      </p:sp>
      <p:sp>
        <p:nvSpPr>
          <p:cNvPr id="84" name="Left Brace 83"/>
          <p:cNvSpPr/>
          <p:nvPr/>
        </p:nvSpPr>
        <p:spPr>
          <a:xfrm>
            <a:off x="7900028" y="1155385"/>
            <a:ext cx="354194" cy="3105985"/>
          </a:xfrm>
          <a:prstGeom prst="leftBrace">
            <a:avLst/>
          </a:prstGeom>
          <a:noFill/>
          <a:ln w="12700" cap="flat">
            <a:solidFill>
              <a:schemeClr val="accent4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defTabSz="914400" latinLnBrk="1"/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85" name="Left Brace 84"/>
          <p:cNvSpPr/>
          <p:nvPr/>
        </p:nvSpPr>
        <p:spPr>
          <a:xfrm rot="5400000">
            <a:off x="4136376" y="959524"/>
            <a:ext cx="366295" cy="7039269"/>
          </a:xfrm>
          <a:prstGeom prst="leftBrace">
            <a:avLst/>
          </a:prstGeom>
          <a:noFill/>
          <a:ln w="12700" cap="flat">
            <a:solidFill>
              <a:srgbClr val="AB1A87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defTabSz="914400" latinLnBrk="1"/>
            <a:endParaRPr lang="en-GB" sz="2800">
              <a:solidFill>
                <a:srgbClr val="000000"/>
              </a:solidFill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29116" y="2065807"/>
            <a:ext cx="3346616" cy="1492917"/>
          </a:xfrm>
          <a:prstGeom prst="roundRect">
            <a:avLst>
              <a:gd name="adj" fmla="val 1980"/>
            </a:avLst>
          </a:prstGeom>
          <a:solidFill>
            <a:srgbClr val="5596E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7432" rIns="0" bIns="0" numCol="1" spcCol="38100" rtlCol="0" anchor="t">
            <a:noAutofit/>
          </a:bodyPr>
          <a:lstStyle/>
          <a:p>
            <a:pPr marL="5776"/>
            <a:endParaRPr lang="en-US" sz="1050" dirty="0">
              <a:latin typeface="IBM Eliot Sans Text" charset="0"/>
              <a:ea typeface="IBM Eliot Sans Text" charset="0"/>
              <a:cs typeface="IBM Eliot Sans Text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0305" y="2463094"/>
            <a:ext cx="688695" cy="665468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1032139" y="2207671"/>
            <a:ext cx="92044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76"/>
            <a:r>
              <a:rPr lang="en-US" sz="1050" spc="-2" dirty="0">
                <a:solidFill>
                  <a:srgbClr val="FFFFFF"/>
                </a:solidFill>
                <a:ea typeface="IBM Eliot Sans Text" charset="0"/>
              </a:rPr>
              <a:t>IBM Watson</a:t>
            </a:r>
            <a:endParaRPr lang="en-US" sz="1050" dirty="0">
              <a:ea typeface="IBM Eliot Sans Text" charset="0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1492823" y="3185725"/>
            <a:ext cx="0" cy="368350"/>
          </a:xfrm>
          <a:prstGeom prst="straightConnector1">
            <a:avLst/>
          </a:prstGeom>
          <a:noFill/>
          <a:ln w="50800" cap="flat">
            <a:solidFill>
              <a:srgbClr val="FFFFFF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" name="Rounded Rectangle 89"/>
          <p:cNvSpPr/>
          <p:nvPr/>
        </p:nvSpPr>
        <p:spPr>
          <a:xfrm>
            <a:off x="729112" y="3639236"/>
            <a:ext cx="7115092" cy="565916"/>
          </a:xfrm>
          <a:prstGeom prst="roundRect">
            <a:avLst>
              <a:gd name="adj" fmla="val 3919"/>
            </a:avLst>
          </a:prstGeom>
          <a:solidFill>
            <a:srgbClr val="9DCEFD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08" tIns="45720" rIns="0" bIns="0" numCol="1" spcCol="38100" rtlCol="0" anchor="t">
            <a:noAutofit/>
          </a:bodyPr>
          <a:lstStyle/>
          <a:p>
            <a:pPr marL="5776"/>
            <a:r>
              <a:rPr lang="en-US" sz="1050" spc="-9" dirty="0">
                <a:solidFill>
                  <a:srgbClr val="FFFFFF"/>
                </a:solidFill>
                <a:ea typeface="IBM Eliot Sans Text" charset="0"/>
              </a:rPr>
              <a:t>IBM’s </a:t>
            </a:r>
            <a:r>
              <a:rPr lang="en-US" sz="1050" spc="7" dirty="0">
                <a:solidFill>
                  <a:srgbClr val="FFFFFF"/>
                </a:solidFill>
                <a:ea typeface="IBM Eliot Sans Text" charset="0"/>
              </a:rPr>
              <a:t>Data</a:t>
            </a:r>
            <a:r>
              <a:rPr lang="en-US" sz="1050" spc="-5" dirty="0">
                <a:solidFill>
                  <a:srgbClr val="FFFFFF"/>
                </a:solidFill>
                <a:ea typeface="IBM Eliot Sans Text" charset="0"/>
              </a:rPr>
              <a:t> </a:t>
            </a:r>
            <a:r>
              <a:rPr lang="en-US" sz="1050" spc="7" dirty="0">
                <a:solidFill>
                  <a:srgbClr val="FFFFFF"/>
                </a:solidFill>
                <a:ea typeface="IBM Eliot Sans Text" charset="0"/>
              </a:rPr>
              <a:t>Lake</a:t>
            </a:r>
            <a:endParaRPr lang="en-US" sz="1050" dirty="0">
              <a:ea typeface="IBM Eliot Sans Text" charset="0"/>
            </a:endParaRPr>
          </a:p>
        </p:txBody>
      </p:sp>
      <p:cxnSp>
        <p:nvCxnSpPr>
          <p:cNvPr id="91" name="Elbow Connector 90"/>
          <p:cNvCxnSpPr/>
          <p:nvPr/>
        </p:nvCxnSpPr>
        <p:spPr>
          <a:xfrm rot="10800000" flipV="1">
            <a:off x="6029465" y="3604441"/>
            <a:ext cx="531266" cy="304863"/>
          </a:xfrm>
          <a:prstGeom prst="bentConnector3">
            <a:avLst>
              <a:gd name="adj1" fmla="val 2343"/>
            </a:avLst>
          </a:prstGeom>
          <a:noFill/>
          <a:ln w="50800" cap="flat">
            <a:solidFill>
              <a:srgbClr val="FFFFFF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2" name="Rounded Rectangle 91"/>
          <p:cNvSpPr/>
          <p:nvPr/>
        </p:nvSpPr>
        <p:spPr>
          <a:xfrm>
            <a:off x="5309422" y="2065807"/>
            <a:ext cx="2529738" cy="1511925"/>
          </a:xfrm>
          <a:prstGeom prst="roundRect">
            <a:avLst>
              <a:gd name="adj" fmla="val 2933"/>
            </a:avLst>
          </a:prstGeom>
          <a:solidFill>
            <a:srgbClr val="41D6C3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7432" rIns="0" bIns="0" numCol="1" spcCol="38100" rtlCol="0" anchor="t">
            <a:noAutofit/>
          </a:bodyPr>
          <a:lstStyle/>
          <a:p>
            <a:pPr marL="5776"/>
            <a:r>
              <a:rPr lang="en-US" sz="1050" spc="-9" dirty="0">
                <a:solidFill>
                  <a:srgbClr val="FFFFFF"/>
                </a:solidFill>
                <a:ea typeface="IBM Eliot Sans Text" charset="0"/>
              </a:rPr>
              <a:t>ITaaS Environment</a:t>
            </a:r>
            <a:endParaRPr lang="en-US" sz="1050" dirty="0">
              <a:ea typeface="IBM Eliot Sans Text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5385577" y="2325379"/>
            <a:ext cx="2364261" cy="1142894"/>
            <a:chOff x="4492984" y="1817663"/>
            <a:chExt cx="2115095" cy="859351"/>
          </a:xfrm>
        </p:grpSpPr>
        <p:sp>
          <p:nvSpPr>
            <p:cNvPr id="111" name="Rounded Rectangle 110"/>
            <p:cNvSpPr/>
            <p:nvPr/>
          </p:nvSpPr>
          <p:spPr>
            <a:xfrm>
              <a:off x="4492984" y="1817663"/>
              <a:ext cx="2115095" cy="215770"/>
            </a:xfrm>
            <a:prstGeom prst="roundRect">
              <a:avLst>
                <a:gd name="adj" fmla="val 0"/>
              </a:avLst>
            </a:prstGeom>
            <a:solidFill>
              <a:srgbClr val="008471">
                <a:alpha val="80000"/>
              </a:srgb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432" tIns="27432" rIns="0" bIns="0" numCol="1" spcCol="38100" rtlCol="0" anchor="t">
              <a:noAutofit/>
            </a:bodyPr>
            <a:lstStyle/>
            <a:p>
              <a:pPr marL="5776"/>
              <a:r>
                <a:rPr lang="en-US" sz="900" spc="-2" dirty="0">
                  <a:solidFill>
                    <a:srgbClr val="FFFFFF"/>
                  </a:solidFill>
                  <a:ea typeface="IBM Eliot Sans Text" charset="0"/>
                </a:rPr>
                <a:t>Business Solutions</a:t>
              </a:r>
              <a:endParaRPr lang="en-US" sz="900" dirty="0">
                <a:solidFill>
                  <a:srgbClr val="FFFFFF"/>
                </a:solidFill>
                <a:ea typeface="IBM Eliot Sans Text" charset="0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4492984" y="2031568"/>
              <a:ext cx="2115095" cy="431541"/>
            </a:xfrm>
            <a:prstGeom prst="roundRect">
              <a:avLst>
                <a:gd name="adj" fmla="val 0"/>
              </a:avLst>
            </a:prstGeom>
            <a:solidFill>
              <a:srgbClr val="01B4A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7432" tIns="27432" rIns="0" bIns="0" numCol="1" spcCol="38100" rtlCol="0" anchor="t">
              <a:noAutofit/>
            </a:bodyPr>
            <a:lstStyle/>
            <a:p>
              <a:pPr marL="5776"/>
              <a:r>
                <a:rPr lang="en-US" sz="900" spc="-2" dirty="0" err="1">
                  <a:solidFill>
                    <a:srgbClr val="FFFFFF"/>
                  </a:solidFill>
                  <a:ea typeface="IBM Eliot Sans Text" charset="0"/>
                </a:rPr>
                <a:t>Composable</a:t>
              </a:r>
              <a:r>
                <a:rPr lang="en-US" sz="900" spc="-2" dirty="0">
                  <a:solidFill>
                    <a:srgbClr val="FFFFFF"/>
                  </a:solidFill>
                  <a:ea typeface="IBM Eliot Sans Text" charset="0"/>
                </a:rPr>
                <a:t> Services</a:t>
              </a:r>
              <a:endParaRPr lang="en-US" sz="900" dirty="0">
                <a:ea typeface="IBM Eliot Sans Text" charset="0"/>
              </a:endParaRP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4492984" y="2464564"/>
              <a:ext cx="2115095" cy="212450"/>
              <a:chOff x="5259469" y="2173488"/>
              <a:chExt cx="3383544" cy="162059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5259469" y="2173488"/>
                <a:ext cx="1142999" cy="162059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alpha val="64000"/>
                </a:srgbClr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7432" tIns="27432" rIns="0" bIns="0" numCol="1" spcCol="38100" rtlCol="0" anchor="t">
                <a:noAutofit/>
              </a:bodyPr>
              <a:lstStyle/>
              <a:p>
                <a:pPr marL="5776"/>
                <a:r>
                  <a:rPr lang="en-US" sz="900" spc="-2" dirty="0">
                    <a:solidFill>
                      <a:srgbClr val="008471"/>
                    </a:solidFill>
                    <a:ea typeface="IBM Eliot Sans Text" charset="0"/>
                  </a:rPr>
                  <a:t>Traditional IT</a:t>
                </a:r>
                <a:endParaRPr lang="en-US" sz="900" dirty="0">
                  <a:solidFill>
                    <a:srgbClr val="008471"/>
                  </a:solidFill>
                  <a:ea typeface="IBM Eliot Sans Text" charset="0"/>
                </a:endParaRPr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6379741" y="2173488"/>
                <a:ext cx="1142999" cy="162059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alpha val="64000"/>
                </a:srgbClr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7432" tIns="27432" rIns="0" bIns="0" numCol="1" spcCol="38100" rtlCol="0" anchor="t">
                <a:noAutofit/>
              </a:bodyPr>
              <a:lstStyle/>
              <a:p>
                <a:pPr marL="5776"/>
                <a:r>
                  <a:rPr lang="en-US" sz="900" spc="-2" dirty="0">
                    <a:solidFill>
                      <a:srgbClr val="008471"/>
                    </a:solidFill>
                    <a:ea typeface="IBM Eliot Sans Text" charset="0"/>
                  </a:rPr>
                  <a:t>Private Cloud</a:t>
                </a:r>
                <a:endParaRPr lang="en-US" sz="900" dirty="0">
                  <a:solidFill>
                    <a:srgbClr val="008471"/>
                  </a:solidFill>
                  <a:ea typeface="IBM Eliot Sans Text" charset="0"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7500014" y="2173488"/>
                <a:ext cx="1142999" cy="162059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alpha val="64000"/>
                </a:srgbClr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27432" tIns="27432" rIns="0" bIns="0" numCol="1" spcCol="38100" rtlCol="0" anchor="t">
                <a:noAutofit/>
              </a:bodyPr>
              <a:lstStyle/>
              <a:p>
                <a:pPr marL="5776"/>
                <a:r>
                  <a:rPr lang="en-US" sz="900" spc="-2" dirty="0">
                    <a:solidFill>
                      <a:srgbClr val="008471"/>
                    </a:solidFill>
                    <a:ea typeface="IBM Eliot Sans Text" charset="0"/>
                  </a:rPr>
                  <a:t>Public Cloud</a:t>
                </a:r>
                <a:endParaRPr lang="en-US" sz="900" dirty="0">
                  <a:solidFill>
                    <a:srgbClr val="008471"/>
                  </a:solidFill>
                  <a:ea typeface="IBM Eliot Sans Text" charset="0"/>
                </a:endParaRPr>
              </a:p>
            </p:txBody>
          </p:sp>
        </p:grpSp>
      </p:grpSp>
      <p:sp>
        <p:nvSpPr>
          <p:cNvPr id="94" name="Oval 93"/>
          <p:cNvSpPr/>
          <p:nvPr/>
        </p:nvSpPr>
        <p:spPr>
          <a:xfrm>
            <a:off x="5450540" y="2851941"/>
            <a:ext cx="204424" cy="212474"/>
          </a:xfrm>
          <a:prstGeom prst="ellipse">
            <a:avLst/>
          </a:prstGeom>
          <a:solidFill>
            <a:srgbClr val="FFA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tlCol="0" anchor="t"/>
          <a:lstStyle/>
          <a:p>
            <a:pPr algn="ctr"/>
            <a:endParaRPr lang="en-GB" sz="2400">
              <a:solidFill>
                <a:srgbClr val="AEAEAE"/>
              </a:solidFill>
              <a:latin typeface="IBM Eliot Sans Text" charset="0"/>
              <a:ea typeface="IBM Eliot Sans Text" charset="0"/>
              <a:cs typeface="IBM Eliot Sans Text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6318926" y="2851941"/>
            <a:ext cx="204424" cy="212474"/>
          </a:xfrm>
          <a:prstGeom prst="ellipse">
            <a:avLst/>
          </a:prstGeom>
          <a:solidFill>
            <a:srgbClr val="0180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tlCol="0" anchor="t"/>
          <a:lstStyle/>
          <a:p>
            <a:pPr algn="ctr"/>
            <a:endParaRPr lang="en-GB" sz="2400">
              <a:solidFill>
                <a:srgbClr val="AEAEAE"/>
              </a:solidFill>
              <a:latin typeface="IBM Eliot Sans Text" charset="0"/>
              <a:ea typeface="IBM Eliot Sans Text" charset="0"/>
              <a:cs typeface="IBM Eliot Sans Text" charset="0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7187312" y="2851941"/>
            <a:ext cx="204424" cy="212474"/>
          </a:xfrm>
          <a:prstGeom prst="ellipse">
            <a:avLst/>
          </a:prstGeom>
          <a:solidFill>
            <a:srgbClr val="9BD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tlCol="0" anchor="t"/>
          <a:lstStyle/>
          <a:p>
            <a:pPr algn="ctr"/>
            <a:endParaRPr lang="en-GB" sz="2400">
              <a:solidFill>
                <a:srgbClr val="AEAEAE"/>
              </a:solidFill>
              <a:latin typeface="IBM Eliot Sans Text" charset="0"/>
              <a:ea typeface="IBM Eliot Sans Text" charset="0"/>
              <a:cs typeface="IBM Eliot Sans Text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5740002" y="2851941"/>
            <a:ext cx="204424" cy="212474"/>
          </a:xfrm>
          <a:prstGeom prst="ellipse">
            <a:avLst/>
          </a:prstGeom>
          <a:solidFill>
            <a:srgbClr val="00B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tlCol="0" anchor="t"/>
          <a:lstStyle/>
          <a:p>
            <a:pPr algn="ctr"/>
            <a:endParaRPr lang="en-GB" sz="2400">
              <a:solidFill>
                <a:srgbClr val="AEAEAE"/>
              </a:solidFill>
              <a:latin typeface="IBM Eliot Sans Text" charset="0"/>
              <a:ea typeface="IBM Eliot Sans Text" charset="0"/>
              <a:cs typeface="IBM Eliot Sans Text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6608388" y="2851941"/>
            <a:ext cx="204424" cy="212474"/>
          </a:xfrm>
          <a:prstGeom prst="ellipse">
            <a:avLst/>
          </a:prstGeom>
          <a:solidFill>
            <a:srgbClr val="EF4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tlCol="0" anchor="t"/>
          <a:lstStyle/>
          <a:p>
            <a:pPr algn="ctr"/>
            <a:endParaRPr lang="en-GB" sz="2400">
              <a:solidFill>
                <a:srgbClr val="AEAEAE"/>
              </a:solidFill>
              <a:latin typeface="IBM Eliot Sans Text" charset="0"/>
              <a:ea typeface="IBM Eliot Sans Text" charset="0"/>
              <a:cs typeface="IBM Eliot Sans Text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6029464" y="2851941"/>
            <a:ext cx="204424" cy="212474"/>
          </a:xfrm>
          <a:prstGeom prst="ellipse">
            <a:avLst/>
          </a:prstGeom>
          <a:solidFill>
            <a:srgbClr val="009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tlCol="0" anchor="t"/>
          <a:lstStyle/>
          <a:p>
            <a:pPr algn="ctr"/>
            <a:endParaRPr lang="en-GB" sz="2400">
              <a:solidFill>
                <a:srgbClr val="AEAEAE"/>
              </a:solidFill>
              <a:latin typeface="IBM Eliot Sans Text" charset="0"/>
              <a:ea typeface="IBM Eliot Sans Text" charset="0"/>
              <a:cs typeface="IBM Eliot Sans Text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6897850" y="2851941"/>
            <a:ext cx="204424" cy="212474"/>
          </a:xfrm>
          <a:prstGeom prst="ellipse">
            <a:avLst/>
          </a:prstGeom>
          <a:solidFill>
            <a:srgbClr val="A92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tlCol="0" anchor="t"/>
          <a:lstStyle/>
          <a:p>
            <a:pPr algn="ctr"/>
            <a:endParaRPr lang="en-GB" sz="2400">
              <a:solidFill>
                <a:srgbClr val="AEAEAE"/>
              </a:solidFill>
              <a:latin typeface="IBM Eliot Sans Text" charset="0"/>
              <a:ea typeface="IBM Eliot Sans Text" charset="0"/>
              <a:cs typeface="IBM Eliot Sans Text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7476778" y="2851941"/>
            <a:ext cx="204424" cy="212474"/>
          </a:xfrm>
          <a:prstGeom prst="ellipse">
            <a:avLst/>
          </a:prstGeom>
          <a:solidFill>
            <a:srgbClr val="C825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27432" rtlCol="0" anchor="t"/>
          <a:lstStyle/>
          <a:p>
            <a:pPr algn="ctr"/>
            <a:endParaRPr lang="en-GB" sz="2400">
              <a:solidFill>
                <a:srgbClr val="AEAEAE"/>
              </a:solidFill>
              <a:latin typeface="IBM Eliot Sans Text" charset="0"/>
              <a:ea typeface="IBM Eliot Sans Text" charset="0"/>
              <a:cs typeface="IBM Eliot Sans Text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729113" y="1182749"/>
            <a:ext cx="7115091" cy="812480"/>
          </a:xfrm>
          <a:prstGeom prst="roundRect">
            <a:avLst>
              <a:gd name="adj" fmla="val 4549"/>
            </a:avLst>
          </a:prstGeom>
          <a:solidFill>
            <a:srgbClr val="7EAFE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008" tIns="45720" rIns="0" bIns="0" numCol="1" spcCol="38100" rtlCol="0" anchor="t">
            <a:noAutofit/>
          </a:bodyPr>
          <a:lstStyle/>
          <a:p>
            <a:pPr marL="5776"/>
            <a:r>
              <a:rPr lang="en-US" sz="1050" spc="-9" dirty="0">
                <a:solidFill>
                  <a:srgbClr val="FFFFFF"/>
                </a:solidFill>
                <a:ea typeface="IBM Eliot Sans Text" charset="0"/>
              </a:rPr>
              <a:t>Client Insight Dashboards</a:t>
            </a:r>
            <a:endParaRPr lang="en-US" sz="1050" dirty="0">
              <a:ea typeface="IBM Eliot Sans Text" charset="0"/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799891" y="1416692"/>
            <a:ext cx="475059" cy="519350"/>
          </a:xfrm>
          <a:prstGeom prst="ellipse">
            <a:avLst/>
          </a:prstGeom>
          <a:solidFill>
            <a:schemeClr val="bg1">
              <a:alpha val="2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endParaRPr lang="en-US" sz="240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720" y="1551759"/>
            <a:ext cx="279728" cy="214469"/>
          </a:xfrm>
          <a:prstGeom prst="rect">
            <a:avLst/>
          </a:prstGeom>
        </p:spPr>
      </p:pic>
      <p:sp>
        <p:nvSpPr>
          <p:cNvPr id="105" name="Rounded Rectangle 104"/>
          <p:cNvSpPr/>
          <p:nvPr/>
        </p:nvSpPr>
        <p:spPr>
          <a:xfrm>
            <a:off x="2348207" y="2272504"/>
            <a:ext cx="1908422" cy="346259"/>
          </a:xfrm>
          <a:prstGeom prst="roundRect">
            <a:avLst>
              <a:gd name="adj" fmla="val 8360"/>
            </a:avLst>
          </a:prstGeom>
          <a:solidFill>
            <a:srgbClr val="AA218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7432" rIns="0" bIns="0" numCol="1" spcCol="38100" rtlCol="0" anchor="t">
            <a:noAutofit/>
          </a:bodyPr>
          <a:lstStyle/>
          <a:p>
            <a:pPr marL="5776"/>
            <a:r>
              <a:rPr lang="en-US" sz="1050" spc="-2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Cognitive </a:t>
            </a:r>
            <a:r>
              <a:rPr lang="en-US" sz="1050" spc="-2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Solution Designer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3049786" y="3037387"/>
            <a:ext cx="1908422" cy="346259"/>
          </a:xfrm>
          <a:prstGeom prst="roundRect">
            <a:avLst>
              <a:gd name="adj" fmla="val 8360"/>
            </a:avLst>
          </a:prstGeom>
          <a:solidFill>
            <a:srgbClr val="4E236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7432" rIns="0" bIns="0" numCol="1" spcCol="38100" rtlCol="0" anchor="t">
            <a:noAutofit/>
          </a:bodyPr>
          <a:lstStyle/>
          <a:p>
            <a:pPr marL="5776"/>
            <a:r>
              <a:rPr lang="en-US" sz="1050" spc="-2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Cognitive </a:t>
            </a:r>
            <a:r>
              <a:rPr lang="en-US" sz="1050" spc="-2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Services Optimizer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698997" y="2655068"/>
            <a:ext cx="1908422" cy="346259"/>
          </a:xfrm>
          <a:prstGeom prst="roundRect">
            <a:avLst>
              <a:gd name="adj" fmla="val 8360"/>
            </a:avLst>
          </a:prstGeom>
          <a:solidFill>
            <a:srgbClr val="84297D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27432" rIns="0" bIns="0" numCol="1" spcCol="38100" rtlCol="0" anchor="t">
            <a:noAutofit/>
          </a:bodyPr>
          <a:lstStyle/>
          <a:p>
            <a:pPr marL="5776"/>
            <a:r>
              <a:rPr lang="en-US" sz="1050" spc="-2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Automated </a:t>
            </a:r>
            <a:r>
              <a:rPr lang="en-US" sz="1050" spc="-2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Services Manager</a:t>
            </a:r>
            <a:endParaRPr lang="en-US"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8" name="object 108"/>
          <p:cNvSpPr/>
          <p:nvPr/>
        </p:nvSpPr>
        <p:spPr>
          <a:xfrm flipV="1">
            <a:off x="4857564" y="2992142"/>
            <a:ext cx="451859" cy="193583"/>
          </a:xfrm>
          <a:custGeom>
            <a:avLst/>
            <a:gdLst/>
            <a:ahLst/>
            <a:cxnLst/>
            <a:rect l="l" t="t" r="r" b="b"/>
            <a:pathLst>
              <a:path w="1289684" h="894079">
                <a:moveTo>
                  <a:pt x="0" y="0"/>
                </a:moveTo>
                <a:lnTo>
                  <a:pt x="503408" y="0"/>
                </a:lnTo>
                <a:lnTo>
                  <a:pt x="545141" y="1127"/>
                </a:lnTo>
                <a:lnTo>
                  <a:pt x="566571" y="9021"/>
                </a:lnTo>
                <a:lnTo>
                  <a:pt x="574467" y="30449"/>
                </a:lnTo>
                <a:lnTo>
                  <a:pt x="575595" y="72175"/>
                </a:lnTo>
                <a:lnTo>
                  <a:pt x="575595" y="821461"/>
                </a:lnTo>
                <a:lnTo>
                  <a:pt x="576722" y="863188"/>
                </a:lnTo>
                <a:lnTo>
                  <a:pt x="584617" y="884615"/>
                </a:lnTo>
                <a:lnTo>
                  <a:pt x="606044" y="892509"/>
                </a:lnTo>
                <a:lnTo>
                  <a:pt x="647770" y="893637"/>
                </a:lnTo>
                <a:lnTo>
                  <a:pt x="1289091" y="893637"/>
                </a:lnTo>
              </a:path>
            </a:pathLst>
          </a:custGeom>
          <a:ln w="31412">
            <a:solidFill>
              <a:srgbClr val="4E2366"/>
            </a:solidFill>
            <a:tailEnd type="triangle" w="sm" len="med"/>
          </a:ln>
        </p:spPr>
        <p:txBody>
          <a:bodyPr wrap="square" lIns="0" tIns="0" rIns="0" bIns="0" rtlCol="0"/>
          <a:lstStyle/>
          <a:p>
            <a:endParaRPr sz="1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9" name="object 106"/>
          <p:cNvSpPr/>
          <p:nvPr/>
        </p:nvSpPr>
        <p:spPr>
          <a:xfrm flipV="1">
            <a:off x="4185132" y="2463094"/>
            <a:ext cx="1124291" cy="284315"/>
          </a:xfrm>
          <a:custGeom>
            <a:avLst/>
            <a:gdLst/>
            <a:ahLst/>
            <a:cxnLst/>
            <a:rect l="l" t="t" r="r" b="b"/>
            <a:pathLst>
              <a:path w="2599690" h="897254">
                <a:moveTo>
                  <a:pt x="0" y="897260"/>
                </a:moveTo>
                <a:lnTo>
                  <a:pt x="1818897" y="897260"/>
                </a:lnTo>
                <a:lnTo>
                  <a:pt x="1860624" y="896132"/>
                </a:lnTo>
                <a:lnTo>
                  <a:pt x="1882051" y="888237"/>
                </a:lnTo>
                <a:lnTo>
                  <a:pt x="1889945" y="866807"/>
                </a:lnTo>
                <a:lnTo>
                  <a:pt x="1891073" y="825074"/>
                </a:lnTo>
                <a:lnTo>
                  <a:pt x="1891073" y="72175"/>
                </a:lnTo>
                <a:lnTo>
                  <a:pt x="1892201" y="30449"/>
                </a:lnTo>
                <a:lnTo>
                  <a:pt x="1900096" y="9021"/>
                </a:lnTo>
                <a:lnTo>
                  <a:pt x="1921526" y="1127"/>
                </a:lnTo>
                <a:lnTo>
                  <a:pt x="1963259" y="0"/>
                </a:lnTo>
                <a:lnTo>
                  <a:pt x="2599334" y="0"/>
                </a:lnTo>
              </a:path>
            </a:pathLst>
          </a:custGeom>
          <a:ln w="31412">
            <a:solidFill>
              <a:srgbClr val="AA2187"/>
            </a:solidFill>
            <a:headEnd type="none"/>
            <a:tailEnd type="triangle" w="sm" len="med"/>
          </a:ln>
        </p:spPr>
        <p:txBody>
          <a:bodyPr wrap="square" lIns="0" tIns="0" rIns="0" bIns="0" rtlCol="0"/>
          <a:lstStyle/>
          <a:p>
            <a:endParaRPr sz="1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0" name="object 108"/>
          <p:cNvSpPr/>
          <p:nvPr/>
        </p:nvSpPr>
        <p:spPr>
          <a:xfrm>
            <a:off x="4596184" y="2796519"/>
            <a:ext cx="713239" cy="55421"/>
          </a:xfrm>
          <a:custGeom>
            <a:avLst/>
            <a:gdLst/>
            <a:ahLst/>
            <a:cxnLst/>
            <a:rect l="l" t="t" r="r" b="b"/>
            <a:pathLst>
              <a:path w="1289684" h="894079">
                <a:moveTo>
                  <a:pt x="0" y="0"/>
                </a:moveTo>
                <a:lnTo>
                  <a:pt x="503408" y="0"/>
                </a:lnTo>
                <a:lnTo>
                  <a:pt x="545141" y="1127"/>
                </a:lnTo>
                <a:lnTo>
                  <a:pt x="566571" y="9021"/>
                </a:lnTo>
                <a:lnTo>
                  <a:pt x="574467" y="30449"/>
                </a:lnTo>
                <a:lnTo>
                  <a:pt x="575595" y="72175"/>
                </a:lnTo>
                <a:lnTo>
                  <a:pt x="575595" y="821461"/>
                </a:lnTo>
                <a:lnTo>
                  <a:pt x="576722" y="863188"/>
                </a:lnTo>
                <a:lnTo>
                  <a:pt x="584617" y="884615"/>
                </a:lnTo>
                <a:lnTo>
                  <a:pt x="606044" y="892509"/>
                </a:lnTo>
                <a:lnTo>
                  <a:pt x="647770" y="893637"/>
                </a:lnTo>
                <a:lnTo>
                  <a:pt x="1289091" y="893637"/>
                </a:lnTo>
              </a:path>
            </a:pathLst>
          </a:custGeom>
          <a:ln w="31412">
            <a:solidFill>
              <a:srgbClr val="85287D"/>
            </a:solidFill>
            <a:tailEnd type="triangle" w="sm" len="med"/>
          </a:ln>
        </p:spPr>
        <p:txBody>
          <a:bodyPr wrap="square" lIns="0" tIns="0" rIns="0" bIns="0" rtlCol="0"/>
          <a:lstStyle/>
          <a:p>
            <a:endParaRPr sz="10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01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BM InterConnect 2017">
  <a:themeElements>
    <a:clrScheme name="InterConnect 2017-FN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 anchor="t" anchorCtr="0">
        <a:noAutofit/>
      </a:bodyPr>
      <a:lstStyle>
        <a:defPPr>
          <a:lnSpc>
            <a:spcPct val="90000"/>
          </a:lnSpc>
          <a:spcBef>
            <a:spcPts val="1000"/>
          </a:spcBef>
          <a:defRPr sz="2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Cloud Deployment Services_9Aug.v2_SC.potx" id="{812551A0-82C3-45EA-B55E-B03458214604}" vid="{9BA1B93D-684B-4BEF-BB8F-32D078C7D654}"/>
    </a:ext>
  </a:extLst>
</a:theme>
</file>

<file path=ppt/theme/theme3.xml><?xml version="1.0" encoding="utf-8"?>
<a:theme xmlns:a="http://schemas.openxmlformats.org/drawingml/2006/main" name="1_IBM InterConnect 2017">
  <a:themeElements>
    <a:clrScheme name="InterConnect 2017-FN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 anchor="t" anchorCtr="0">
        <a:noAutofit/>
      </a:bodyPr>
      <a:lstStyle>
        <a:defPPr>
          <a:lnSpc>
            <a:spcPct val="90000"/>
          </a:lnSpc>
          <a:spcBef>
            <a:spcPts val="1000"/>
          </a:spcBef>
          <a:defRPr sz="2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9524</TotalTime>
  <Words>3140</Words>
  <Application>Microsoft Macintosh PowerPoint</Application>
  <PresentationFormat>Widescreen</PresentationFormat>
  <Paragraphs>848</Paragraphs>
  <Slides>34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34</vt:i4>
      </vt:variant>
    </vt:vector>
  </HeadingPairs>
  <TitlesOfParts>
    <vt:vector size="58" baseType="lpstr">
      <vt:lpstr>.AppleSystemUIFont</vt:lpstr>
      <vt:lpstr>Agency FB</vt:lpstr>
      <vt:lpstr>Avenir Black</vt:lpstr>
      <vt:lpstr>Avenir Book</vt:lpstr>
      <vt:lpstr>Calibri</vt:lpstr>
      <vt:lpstr>Cambria</vt:lpstr>
      <vt:lpstr>Helvetica Neue</vt:lpstr>
      <vt:lpstr>Helvetica Neue Light</vt:lpstr>
      <vt:lpstr>HelvNeue Bold for IBM</vt:lpstr>
      <vt:lpstr>HelvNeue Light for IBM</vt:lpstr>
      <vt:lpstr>IBM Eliot Sans</vt:lpstr>
      <vt:lpstr>IBM Eliot Sans Medium</vt:lpstr>
      <vt:lpstr>IBM Eliot Sans Text</vt:lpstr>
      <vt:lpstr>IBM Plex Sans</vt:lpstr>
      <vt:lpstr>Mangal</vt:lpstr>
      <vt:lpstr>MS PGothic</vt:lpstr>
      <vt:lpstr>ＭＳ Ｐゴシック</vt:lpstr>
      <vt:lpstr>ＭＳ 明朝</vt:lpstr>
      <vt:lpstr>SimSun</vt:lpstr>
      <vt:lpstr>Times New Roman</vt:lpstr>
      <vt:lpstr>Arial</vt:lpstr>
      <vt:lpstr>IBM InterConnect 2017</vt:lpstr>
      <vt:lpstr>1_blk_background_2017</vt:lpstr>
      <vt:lpstr>1_IBM InterConnect 2017</vt:lpstr>
      <vt:lpstr>Hybrid Cloud Management Services on the IBM Services Platform with Watson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Hybrid Cloud Management Services</vt:lpstr>
      <vt:lpstr>Hybrid Cloud Management Services</vt:lpstr>
      <vt:lpstr>HCMS: Integration with IBM Services Platform with Watson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IBM Cloud: The Big Picture and Positioning of IBM Cloud Private (ICP)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HHS4526 - Hybrid Brokerage and Cloud Automation within IBM’s Cognitive Service Delivery Platform</dc:title>
  <dc:subject/>
  <dc:creator>Andre Tost</dc:creator>
  <cp:keywords/>
  <dc:description/>
  <cp:lastModifiedBy>Usuário do Microsoft Office</cp:lastModifiedBy>
  <cp:revision>464</cp:revision>
  <dcterms:created xsi:type="dcterms:W3CDTF">2016-12-19T13:55:54Z</dcterms:created>
  <dcterms:modified xsi:type="dcterms:W3CDTF">2017-12-14T14:55:35Z</dcterms:modified>
  <cp:category/>
</cp:coreProperties>
</file>